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9" r:id="rId3"/>
    <p:sldId id="264" r:id="rId4"/>
    <p:sldId id="263" r:id="rId5"/>
    <p:sldId id="266" r:id="rId6"/>
    <p:sldId id="265" r:id="rId7"/>
    <p:sldId id="267" r:id="rId8"/>
    <p:sldId id="268" r:id="rId9"/>
    <p:sldId id="26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987" autoAdjust="0"/>
    <p:restoredTop sz="89424" autoAdjust="0"/>
  </p:normalViewPr>
  <p:slideViewPr>
    <p:cSldViewPr snapToGrid="0">
      <p:cViewPr>
        <p:scale>
          <a:sx n="100" d="100"/>
          <a:sy n="100" d="100"/>
        </p:scale>
        <p:origin x="93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DE586-375A-4056-BA79-9E050CC3870E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04647-C0EB-4EAD-9722-7D0A7A26955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1740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Hendrik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04647-C0EB-4EAD-9722-7D0A7A26955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2764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Sven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04647-C0EB-4EAD-9722-7D0A7A26955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4261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776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972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432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1831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684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660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045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239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962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293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794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478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456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599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540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262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747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16EE0-1539-4129-9F15-F356463E1477}" type="datetimeFigureOut">
              <a:rPr lang="de-DE" smtClean="0"/>
              <a:t>14.01.2021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FD49E-7676-4571-9ED4-BE15222A7A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46420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eg"/><Relationship Id="rId7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660C84-DF2E-4BFB-8693-4FEE64245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0209" y="2483237"/>
            <a:ext cx="8791575" cy="2387600"/>
          </a:xfrm>
        </p:spPr>
        <p:txBody>
          <a:bodyPr>
            <a:normAutofit/>
          </a:bodyPr>
          <a:lstStyle/>
          <a:p>
            <a:pPr algn="ctr"/>
            <a:r>
              <a:rPr lang="de-DE" sz="4800" dirty="0"/>
              <a:t>Schreibtischlampe mit Wetteranzeige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114667-5A28-4663-9FF4-939FFF0381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1399" y="5006944"/>
            <a:ext cx="5489197" cy="2079021"/>
          </a:xfrm>
        </p:spPr>
        <p:txBody>
          <a:bodyPr>
            <a:normAutofit/>
          </a:bodyPr>
          <a:lstStyle/>
          <a:p>
            <a:pPr algn="ctr"/>
            <a:r>
              <a:rPr lang="de-DE" sz="1600" dirty="0"/>
              <a:t>5. Semester Mechatronik </a:t>
            </a:r>
          </a:p>
          <a:p>
            <a:pPr algn="ctr"/>
            <a:r>
              <a:rPr lang="de-DE" sz="1600" dirty="0" err="1"/>
              <a:t>Get</a:t>
            </a:r>
            <a:r>
              <a:rPr lang="de-DE" sz="1600" dirty="0"/>
              <a:t> Fachpraktikum WS 20/21</a:t>
            </a:r>
          </a:p>
          <a:p>
            <a:pPr algn="ctr"/>
            <a:r>
              <a:rPr lang="de-DE" sz="1600" dirty="0"/>
              <a:t>Sven Posner, Hendrik Steffen</a:t>
            </a:r>
          </a:p>
          <a:p>
            <a:pPr algn="ctr"/>
            <a:r>
              <a:rPr lang="de-DE" sz="1600" dirty="0"/>
              <a:t>Betreuer: Prof. Dr. Ulrich Schneider</a:t>
            </a:r>
          </a:p>
          <a:p>
            <a:pPr algn="ctr"/>
            <a:endParaRPr lang="de-DE" sz="1600" dirty="0"/>
          </a:p>
          <a:p>
            <a:pPr algn="ctr"/>
            <a:endParaRPr lang="de-DE" dirty="0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6A27ECBB-2211-4BEC-A513-43853B32834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431872" y="127163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7A26E5F-69DB-4A14-8E82-C168869CA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8733" y1="30036" x2="38733" y2="30036"/>
                        <a14:foregroundMark x1="16867" y1="19681" x2="16867" y2="19681"/>
                        <a14:foregroundMark x1="16823" y1="64400" x2="16823" y2="64400"/>
                        <a14:foregroundMark x1="25747" y1="64503" x2="25747" y2="64503"/>
                        <a14:foregroundMark x1="36992" y1="64812" x2="36992" y2="64812"/>
                        <a14:foregroundMark x1="39491" y1="67903" x2="39491" y2="67903"/>
                        <a14:foregroundMark x1="47033" y1="66873" x2="47033" y2="66873"/>
                        <a14:foregroundMark x1="52120" y1="67697" x2="52120" y2="67697"/>
                        <a14:foregroundMark x1="59661" y1="66203" x2="59661" y2="66203"/>
                        <a14:foregroundMark x1="20348" y1="75631" x2="20348" y2="75631"/>
                        <a14:foregroundMark x1="28246" y1="75322" x2="28246" y2="75322"/>
                        <a14:foregroundMark x1="35297" y1="75219" x2="35297" y2="75219"/>
                        <a14:foregroundMark x1="44891" y1="76713" x2="44891" y2="76713"/>
                        <a14:foregroundMark x1="48996" y1="75631" x2="48996" y2="75631"/>
                        <a14:foregroundMark x1="51227" y1="75013" x2="51227" y2="75013"/>
                        <a14:foregroundMark x1="55600" y1="75013" x2="55600" y2="75013"/>
                        <a14:foregroundMark x1="62829" y1="75116" x2="62829" y2="75116"/>
                        <a14:foregroundMark x1="65149" y1="75116" x2="65149" y2="75116"/>
                        <a14:foregroundMark x1="70727" y1="75528" x2="70727" y2="75528"/>
                        <a14:foregroundMark x1="74074" y1="75631" x2="74074" y2="75631"/>
                        <a14:foregroundMark x1="79206" y1="71458" x2="79206" y2="71458"/>
                        <a14:foregroundMark x1="74163" y1="71922" x2="74163" y2="71922"/>
                        <a14:foregroundMark x1="70370" y1="71458" x2="70370" y2="71458"/>
                        <a14:foregroundMark x1="40875" y1="51417" x2="40875" y2="51417"/>
                        <a14:foregroundMark x1="19768" y1="20144" x2="35029" y2="23184"/>
                        <a14:foregroundMark x1="24364" y1="49047" x2="23784" y2="29057"/>
                        <a14:foregroundMark x1="23070" y1="79186" x2="25212" y2="79031"/>
                        <a14:foregroundMark x1="20348" y1="76662" x2="20348" y2="76662"/>
                        <a14:foregroundMark x1="20437" y1="77383" x2="20437" y2="77383"/>
                        <a14:foregroundMark x1="24052" y1="74858" x2="24052" y2="74858"/>
                        <a14:foregroundMark x1="24543" y1="75580" x2="24543" y2="75580"/>
                        <a14:foregroundMark x1="25212" y1="77383" x2="25212" y2="77383"/>
                        <a14:foregroundMark x1="25167" y1="76662" x2="25167" y2="76662"/>
                        <a14:foregroundMark x1="22892" y1="78310" x2="22892" y2="78310"/>
                        <a14:foregroundMark x1="23293" y1="76765" x2="23293" y2="76765"/>
                        <a14:foregroundMark x1="23739" y1="75940" x2="23739" y2="75940"/>
                        <a14:foregroundMark x1="21999" y1="80474" x2="21999" y2="80474"/>
                        <a14:foregroundMark x1="42035" y1="78825" x2="42035" y2="78825"/>
                        <a14:foregroundMark x1="28068" y1="77331" x2="28068" y2="77331"/>
                        <a14:foregroundMark x1="29228" y1="77125" x2="29228" y2="77125"/>
                        <a14:foregroundMark x1="29808" y1="78825" x2="29808" y2="78825"/>
                        <a14:foregroundMark x1="30477" y1="80371" x2="30477" y2="80371"/>
                        <a14:foregroundMark x1="31058" y1="79134" x2="31058" y2="79134"/>
                        <a14:foregroundMark x1="31861" y1="77074" x2="31861" y2="77074"/>
                        <a14:foregroundMark x1="32352" y1="75374" x2="32352" y2="75374"/>
                        <a14:foregroundMark x1="32932" y1="74910" x2="32932" y2="74910"/>
                        <a14:foregroundMark x1="32173" y1="76095" x2="32173" y2="76095"/>
                        <a14:foregroundMark x1="35029" y1="79134" x2="35029" y2="79134"/>
                        <a14:foregroundMark x1="55779" y1="78207" x2="55779" y2="78207"/>
                        <a14:foregroundMark x1="80812" y1="74755" x2="80812" y2="74755"/>
                        <a14:foregroundMark x1="81571" y1="75940" x2="81571" y2="75940"/>
                        <a14:foregroundMark x1="79161" y1="64039" x2="79161" y2="64039"/>
                        <a14:foregroundMark x1="81883" y1="67852" x2="81883" y2="67852"/>
                        <a14:foregroundMark x1="79563" y1="67800" x2="79563" y2="67800"/>
                        <a14:foregroundMark x1="35252" y1="80577" x2="35252" y2="80319"/>
                        <a14:foregroundMark x1="35163" y1="76610" x2="35163" y2="76404"/>
                        <a14:foregroundMark x1="35252" y1="76146" x2="35207" y2="75837"/>
                        <a14:foregroundMark x1="19946" y1="67800" x2="19946" y2="67800"/>
                        <a14:foregroundMark x1="65373" y1="74910" x2="65373" y2="74910"/>
                        <a14:foregroundMark x1="66087" y1="75683" x2="66087" y2="75683"/>
                        <a14:backgroundMark x1="20437" y1="10613" x2="20437" y2="10613"/>
                        <a14:backgroundMark x1="24676" y1="76610" x2="24676" y2="76610"/>
                        <a14:backgroundMark x1="52923" y1="76610" x2="52923" y2="76610"/>
                        <a14:backgroundMark x1="56805" y1="75734" x2="56805" y2="75734"/>
                        <a14:backgroundMark x1="71174" y1="78001" x2="71174" y2="78001"/>
                        <a14:backgroundMark x1="14413" y1="51674" x2="14413" y2="51674"/>
                        <a14:backgroundMark x1="13833" y1="51005" x2="13164" y2="49511"/>
                        <a14:backgroundMark x1="13208" y1="50438" x2="13298" y2="50696"/>
                        <a14:backgroundMark x1="13298" y1="50696" x2="13075" y2="51520"/>
                        <a14:backgroundMark x1="12807" y1="52859" x2="13030" y2="50541"/>
                        <a14:backgroundMark x1="13164" y1="50696" x2="13208" y2="51056"/>
                        <a14:backgroundMark x1="13387" y1="50953" x2="13387" y2="50953"/>
                        <a14:backgroundMark x1="13387" y1="50953" x2="13387" y2="50953"/>
                        <a14:backgroundMark x1="13298" y1="50489" x2="13298" y2="50489"/>
                        <a14:backgroundMark x1="15306" y1="52190" x2="14859" y2="54714"/>
                        <a14:backgroundMark x1="23561" y1="80835" x2="23739" y2="80577"/>
                        <a14:backgroundMark x1="24141" y1="80422" x2="25703" y2="80938"/>
                        <a14:backgroundMark x1="25346" y1="84235" x2="24320" y2="81041"/>
                        <a14:backgroundMark x1="23516" y1="81298" x2="24141" y2="81144"/>
                        <a14:backgroundMark x1="24141" y1="80835" x2="25569" y2="81144"/>
                        <a14:backgroundMark x1="24944" y1="81144" x2="24810" y2="81041"/>
                        <a14:backgroundMark x1="24096" y1="81041" x2="23293" y2="80835"/>
                        <a14:backgroundMark x1="22713" y1="80371" x2="21598" y2="83514"/>
                        <a14:backgroundMark x1="23382" y1="80629" x2="22892" y2="81298"/>
                        <a14:backgroundMark x1="25703" y1="80886" x2="25435" y2="81813"/>
                        <a14:backgroundMark x1="24141" y1="76919" x2="24052" y2="77280"/>
                        <a14:backgroundMark x1="24186" y1="75837" x2="24364" y2="76610"/>
                        <a14:backgroundMark x1="43061" y1="80783" x2="42793" y2="80680"/>
                        <a14:backgroundMark x1="43284" y1="79701" x2="42972" y2="79701"/>
                        <a14:backgroundMark x1="51495" y1="78310" x2="51852" y2="78310"/>
                        <a14:backgroundMark x1="56180" y1="78259" x2="56359" y2="78413"/>
                        <a14:backgroundMark x1="82017" y1="75425" x2="82285" y2="75889"/>
                        <a14:backgroundMark x1="79563" y1="68624" x2="79741" y2="68727"/>
                        <a14:backgroundMark x1="79563" y1="68573" x2="79563" y2="68573"/>
                        <a14:backgroundMark x1="79830" y1="68264" x2="79830" y2="68470"/>
                        <a14:backgroundMark x1="28425" y1="75940" x2="28514" y2="76095"/>
                        <a14:backgroundMark x1="35609" y1="76352" x2="35654" y2="76558"/>
                        <a14:backgroundMark x1="17581" y1="68367" x2="17537" y2="68367"/>
                        <a14:backgroundMark x1="65194" y1="75219" x2="65194" y2="75322"/>
                        <a14:backgroundMark x1="66577" y1="75219" x2="66444" y2="753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356" y="154626"/>
            <a:ext cx="4177284" cy="361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517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418CD9-917D-4618-8452-E665E54B7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cap="none" dirty="0"/>
              <a:t>Funktionen der Schreibtischlampe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ADABB5E-4492-4342-9549-24F09DE0A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de-DE" b="0" i="0" dirty="0">
                <a:effectLst/>
                <a:latin typeface="Arial" panose="020B0604020202020204" pitchFamily="34" charset="0"/>
              </a:rPr>
              <a:t>LED Beleuchtung mit automatischer Helligkeitsregelung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0" i="0" dirty="0">
                <a:effectLst/>
                <a:latin typeface="Arial" panose="020B0604020202020204" pitchFamily="34" charset="0"/>
              </a:rPr>
              <a:t>Luftfeuchtigkeit und Temperatur anzeigen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0" i="0" dirty="0">
                <a:effectLst/>
                <a:latin typeface="Arial" panose="020B0604020202020204" pitchFamily="34" charset="0"/>
              </a:rPr>
              <a:t>Anzeige von Datum und Uhrzeit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0" i="0" dirty="0">
                <a:effectLst/>
                <a:latin typeface="Arial" panose="020B0604020202020204" pitchFamily="34" charset="0"/>
              </a:rPr>
              <a:t>Anzeige ob ein CO2 Grenzwert überschritten ist</a:t>
            </a:r>
            <a:endParaRPr lang="de-DE" dirty="0"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0" i="0" dirty="0">
                <a:effectLst/>
                <a:latin typeface="Arial" panose="020B0604020202020204" pitchFamily="34" charset="0"/>
              </a:rPr>
              <a:t>Schalter zum Ausschalten des Lichts</a:t>
            </a:r>
          </a:p>
          <a:p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4912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418CD9-917D-4618-8452-E665E54B7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cap="none" dirty="0"/>
              <a:t>Planung</a:t>
            </a:r>
          </a:p>
        </p:txBody>
      </p:sp>
      <p:pic>
        <p:nvPicPr>
          <p:cNvPr id="5" name="Inhaltsplatzhalter 4" descr="Ein Bild, das Tisch, Konsolentisch enthält.&#10;&#10;Automatisch generierte Beschreibung">
            <a:extLst>
              <a:ext uri="{FF2B5EF4-FFF2-40B4-BE49-F238E27FC236}">
                <a16:creationId xmlns:a16="http://schemas.microsoft.com/office/drawing/2014/main" id="{ACBD1B70-4031-4A9E-B749-45B1076B2E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63" b="90737" l="9971" r="91496">
                        <a14:foregroundMark x1="91691" y1="21652" x2="91496" y2="18862"/>
                        <a14:foregroundMark x1="31378" y1="90513" x2="35679" y2="90848"/>
                        <a14:foregroundMark x1="24633" y1="9263" x2="25024" y2="92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097088"/>
            <a:ext cx="3936763" cy="3448035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34F3DC9-1A84-4EAA-9B3F-6763BBA0CD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3767" y="2097087"/>
            <a:ext cx="2550921" cy="344803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C967A21C-C09D-4BC9-99C6-10B5FC8C5912}"/>
              </a:ext>
            </a:extLst>
          </p:cNvPr>
          <p:cNvSpPr txBox="1"/>
          <p:nvPr/>
        </p:nvSpPr>
        <p:spPr>
          <a:xfrm>
            <a:off x="1553636" y="5704514"/>
            <a:ext cx="3112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Erster Hardware Entwurf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8DF7905-BF47-4009-8EE5-10BB20E2F1DE}"/>
              </a:ext>
            </a:extLst>
          </p:cNvPr>
          <p:cNvSpPr txBox="1"/>
          <p:nvPr/>
        </p:nvSpPr>
        <p:spPr>
          <a:xfrm>
            <a:off x="6094412" y="5788404"/>
            <a:ext cx="3933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Entwurf für die Anzeige auf dem Display</a:t>
            </a:r>
          </a:p>
        </p:txBody>
      </p:sp>
    </p:spTree>
    <p:extLst>
      <p:ext uri="{BB962C8B-B14F-4D97-AF65-F5344CB8AC3E}">
        <p14:creationId xmlns:p14="http://schemas.microsoft.com/office/powerpoint/2010/main" val="2151932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418CD9-917D-4618-8452-E665E54B7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4" y="-121133"/>
            <a:ext cx="9905998" cy="1478570"/>
          </a:xfrm>
        </p:spPr>
        <p:txBody>
          <a:bodyPr/>
          <a:lstStyle/>
          <a:p>
            <a:r>
              <a:rPr lang="de-DE" cap="none" dirty="0"/>
              <a:t>Benötigte Komponenten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65077CA3-A7E1-41FC-989F-A30801F3E8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90" y="1270746"/>
            <a:ext cx="2306208" cy="2484386"/>
          </a:xfr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6BC2B56-A62E-41AC-957B-EF483F9469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0" t="24014" r="19787" b="24013"/>
          <a:stretch/>
        </p:blipFill>
        <p:spPr>
          <a:xfrm>
            <a:off x="3662226" y="1270746"/>
            <a:ext cx="2962508" cy="1708183"/>
          </a:xfrm>
          <a:prstGeom prst="rect">
            <a:avLst/>
          </a:prstGeom>
        </p:spPr>
      </p:pic>
      <p:pic>
        <p:nvPicPr>
          <p:cNvPr id="7" name="Grafik 6" descr="Ein Bild, das Zubehör, Medaillon enthält.&#10;&#10;Automatisch generierte Beschreibung">
            <a:extLst>
              <a:ext uri="{FF2B5EF4-FFF2-40B4-BE49-F238E27FC236}">
                <a16:creationId xmlns:a16="http://schemas.microsoft.com/office/drawing/2014/main" id="{86F95F3C-811A-4A7A-8F04-47D1844B71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5" t="-3506" r="24816" b="24244"/>
          <a:stretch/>
        </p:blipFill>
        <p:spPr>
          <a:xfrm>
            <a:off x="10123648" y="3998748"/>
            <a:ext cx="1576907" cy="2280617"/>
          </a:xfrm>
          <a:prstGeom prst="rect">
            <a:avLst/>
          </a:prstGeom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38EE0CE0-E6ED-4DF8-B691-1AD531AE7C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90" y="4571182"/>
            <a:ext cx="2293685" cy="170818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9ABC884-5F8F-4CBA-9C77-41C2542A25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525" y="4112220"/>
            <a:ext cx="2441651" cy="2167145"/>
          </a:xfrm>
          <a:prstGeom prst="rect">
            <a:avLst/>
          </a:prstGeom>
        </p:spPr>
      </p:pic>
      <p:pic>
        <p:nvPicPr>
          <p:cNvPr id="13" name="Grafik 12" descr="Ein Bild, das aus Holz enthält.&#10;&#10;Automatisch generierte Beschreibung">
            <a:extLst>
              <a:ext uri="{FF2B5EF4-FFF2-40B4-BE49-F238E27FC236}">
                <a16:creationId xmlns:a16="http://schemas.microsoft.com/office/drawing/2014/main" id="{E5A482A7-25F5-420F-ABAE-8C2D3F69027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1" t="25684" r="30153" b="352"/>
          <a:stretch/>
        </p:blipFill>
        <p:spPr>
          <a:xfrm>
            <a:off x="8512066" y="4112220"/>
            <a:ext cx="1483568" cy="2167145"/>
          </a:xfrm>
          <a:prstGeom prst="rect">
            <a:avLst/>
          </a:prstGeom>
        </p:spPr>
      </p:pic>
      <p:pic>
        <p:nvPicPr>
          <p:cNvPr id="15" name="Grafik 14" descr="Ein Bild, das Text, drinnen, Anzeige enthält.&#10;&#10;Automatisch generierte Beschreibung">
            <a:extLst>
              <a:ext uri="{FF2B5EF4-FFF2-40B4-BE49-F238E27FC236}">
                <a16:creationId xmlns:a16="http://schemas.microsoft.com/office/drawing/2014/main" id="{68E9A869-C65F-4E10-8EE5-891CE31D2F6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1" b="7853"/>
          <a:stretch/>
        </p:blipFill>
        <p:spPr>
          <a:xfrm>
            <a:off x="3662226" y="3414867"/>
            <a:ext cx="1849810" cy="2864498"/>
          </a:xfrm>
          <a:prstGeom prst="rect">
            <a:avLst/>
          </a:prstGeom>
        </p:spPr>
      </p:pic>
      <p:pic>
        <p:nvPicPr>
          <p:cNvPr id="17" name="Grafik 16" descr="Ein Bild, das Text, Elektronik enthält.&#10;&#10;Automatisch generierte Beschreibung">
            <a:extLst>
              <a:ext uri="{FF2B5EF4-FFF2-40B4-BE49-F238E27FC236}">
                <a16:creationId xmlns:a16="http://schemas.microsoft.com/office/drawing/2014/main" id="{D2A3566C-7D8A-4DD1-80F5-17A04AA82FC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7" t="23011" r="13763" b="24530"/>
          <a:stretch/>
        </p:blipFill>
        <p:spPr>
          <a:xfrm>
            <a:off x="7352227" y="1267982"/>
            <a:ext cx="4103513" cy="2320293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C6367FA7-99DA-4B84-B195-F7D8DAE74C33}"/>
              </a:ext>
            </a:extLst>
          </p:cNvPr>
          <p:cNvSpPr txBox="1"/>
          <p:nvPr/>
        </p:nvSpPr>
        <p:spPr>
          <a:xfrm>
            <a:off x="1048426" y="3850979"/>
            <a:ext cx="1547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DHT 11 Sensor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3C853FA4-FB0A-4486-9FDF-4AE6323CC8E2}"/>
              </a:ext>
            </a:extLst>
          </p:cNvPr>
          <p:cNvSpPr txBox="1"/>
          <p:nvPr/>
        </p:nvSpPr>
        <p:spPr>
          <a:xfrm>
            <a:off x="947690" y="6296039"/>
            <a:ext cx="129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LED Streifen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0E91303-8FE0-4042-9C3D-295798704CDD}"/>
              </a:ext>
            </a:extLst>
          </p:cNvPr>
          <p:cNvSpPr txBox="1"/>
          <p:nvPr/>
        </p:nvSpPr>
        <p:spPr>
          <a:xfrm>
            <a:off x="3596946" y="3008317"/>
            <a:ext cx="1170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RTC Modul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83E2BA26-DCD2-426F-8547-B8FAE40784D9}"/>
              </a:ext>
            </a:extLst>
          </p:cNvPr>
          <p:cNvSpPr txBox="1"/>
          <p:nvPr/>
        </p:nvSpPr>
        <p:spPr>
          <a:xfrm>
            <a:off x="7309586" y="362941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Arduino Uno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5B3BD3D3-4583-40B0-A748-85E74F0A8CC5}"/>
              </a:ext>
            </a:extLst>
          </p:cNvPr>
          <p:cNvSpPr txBox="1"/>
          <p:nvPr/>
        </p:nvSpPr>
        <p:spPr>
          <a:xfrm>
            <a:off x="3596946" y="6345971"/>
            <a:ext cx="867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Display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DAB3DA6D-4A37-4AEE-986F-492D72DD89CB}"/>
              </a:ext>
            </a:extLst>
          </p:cNvPr>
          <p:cNvSpPr txBox="1"/>
          <p:nvPr/>
        </p:nvSpPr>
        <p:spPr>
          <a:xfrm>
            <a:off x="5812952" y="6355938"/>
            <a:ext cx="1641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CO2 Messgerät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B8151D29-64DD-4956-98F4-BCD7AD5DA5D5}"/>
              </a:ext>
            </a:extLst>
          </p:cNvPr>
          <p:cNvSpPr txBox="1"/>
          <p:nvPr/>
        </p:nvSpPr>
        <p:spPr>
          <a:xfrm>
            <a:off x="8625972" y="6345971"/>
            <a:ext cx="1036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Transistor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E499BC86-B2A2-4349-A1CD-F2A324547799}"/>
              </a:ext>
            </a:extLst>
          </p:cNvPr>
          <p:cNvSpPr txBox="1"/>
          <p:nvPr/>
        </p:nvSpPr>
        <p:spPr>
          <a:xfrm>
            <a:off x="10115001" y="6320506"/>
            <a:ext cx="1587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Fotowiderstand</a:t>
            </a:r>
          </a:p>
        </p:txBody>
      </p:sp>
    </p:spTree>
    <p:extLst>
      <p:ext uri="{BB962C8B-B14F-4D97-AF65-F5344CB8AC3E}">
        <p14:creationId xmlns:p14="http://schemas.microsoft.com/office/powerpoint/2010/main" val="766140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418CD9-917D-4618-8452-E665E54B7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cap="none" dirty="0"/>
              <a:t>Fertige Planung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967A21C-C09D-4BC9-99C6-10B5FC8C5912}"/>
              </a:ext>
            </a:extLst>
          </p:cNvPr>
          <p:cNvSpPr txBox="1"/>
          <p:nvPr/>
        </p:nvSpPr>
        <p:spPr>
          <a:xfrm>
            <a:off x="1157669" y="5788404"/>
            <a:ext cx="3112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Explosionsansicht der Einzelteile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8DF7905-BF47-4009-8EE5-10BB20E2F1DE}"/>
              </a:ext>
            </a:extLst>
          </p:cNvPr>
          <p:cNvSpPr txBox="1"/>
          <p:nvPr/>
        </p:nvSpPr>
        <p:spPr>
          <a:xfrm>
            <a:off x="6810740" y="5788404"/>
            <a:ext cx="2907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Ausschnitt aus dem Schaltplan</a:t>
            </a:r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77EE78B3-274E-495C-B15B-2BEA40359D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031374"/>
            <a:ext cx="3144828" cy="3541712"/>
          </a:xfr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D2BA9D6-268E-43E1-94F7-8E819678FE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5295" y="2031374"/>
            <a:ext cx="6138290" cy="354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71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418CD9-917D-4618-8452-E665E54B7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cap="none" dirty="0"/>
              <a:t>Prototypaufbau auf dem </a:t>
            </a:r>
            <a:r>
              <a:rPr lang="de-DE" cap="none" dirty="0" err="1"/>
              <a:t>Breadboard</a:t>
            </a:r>
            <a:endParaRPr lang="de-DE" cap="none" dirty="0"/>
          </a:p>
        </p:txBody>
      </p:sp>
      <p:pic>
        <p:nvPicPr>
          <p:cNvPr id="5" name="Inhaltsplatzhalter 4" descr="Ein Bild, das Text, Tisch, Elektronik, zugemüllt enthält.&#10;&#10;Automatisch generierte Beschreibung">
            <a:extLst>
              <a:ext uri="{FF2B5EF4-FFF2-40B4-BE49-F238E27FC236}">
                <a16:creationId xmlns:a16="http://schemas.microsoft.com/office/drawing/2014/main" id="{D058547F-1263-4560-B1BC-374471DDBC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341" y="1804763"/>
            <a:ext cx="6162526" cy="4621895"/>
          </a:xfrm>
        </p:spPr>
      </p:pic>
    </p:spTree>
    <p:extLst>
      <p:ext uri="{BB962C8B-B14F-4D97-AF65-F5344CB8AC3E}">
        <p14:creationId xmlns:p14="http://schemas.microsoft.com/office/powerpoint/2010/main" val="2737100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418CD9-917D-4618-8452-E665E54B7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738" y="495300"/>
            <a:ext cx="9905998" cy="754930"/>
          </a:xfrm>
        </p:spPr>
        <p:txBody>
          <a:bodyPr/>
          <a:lstStyle/>
          <a:p>
            <a:r>
              <a:rPr lang="de-DE" cap="none" dirty="0"/>
              <a:t>Zusammenbau der Hardware</a:t>
            </a:r>
          </a:p>
        </p:txBody>
      </p:sp>
      <p:pic>
        <p:nvPicPr>
          <p:cNvPr id="7" name="Inhaltsplatzhalter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DD49F9E2-FD56-4FB5-8573-071C814AC1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4" t="-556" r="11098" b="556"/>
          <a:stretch/>
        </p:blipFill>
        <p:spPr>
          <a:xfrm rot="5400000">
            <a:off x="1501199" y="3986784"/>
            <a:ext cx="2643821" cy="2656284"/>
          </a:xfr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CFBDAF7-4B4C-4DDD-88A4-342294AA28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1" r="27891"/>
          <a:stretch/>
        </p:blipFill>
        <p:spPr>
          <a:xfrm rot="5400000">
            <a:off x="8143484" y="1314762"/>
            <a:ext cx="3541714" cy="3747190"/>
          </a:xfrm>
          <a:prstGeom prst="rect">
            <a:avLst/>
          </a:prstGeom>
        </p:spPr>
      </p:pic>
      <p:pic>
        <p:nvPicPr>
          <p:cNvPr id="13" name="Grafik 12" descr="Ein Bild, das drinnen enthält.&#10;&#10;Automatisch generierte Beschreibung">
            <a:extLst>
              <a:ext uri="{FF2B5EF4-FFF2-40B4-BE49-F238E27FC236}">
                <a16:creationId xmlns:a16="http://schemas.microsoft.com/office/drawing/2014/main" id="{E8A368E9-876B-4278-98B5-9FB0EA2FEF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38" y="1417500"/>
            <a:ext cx="3210994" cy="2408245"/>
          </a:xfrm>
          <a:prstGeom prst="rect">
            <a:avLst/>
          </a:prstGeom>
        </p:spPr>
      </p:pic>
      <p:pic>
        <p:nvPicPr>
          <p:cNvPr id="4" name="Grafik 3" descr="Ein Bild, das Text, Elektronik enthält.&#10;&#10;Automatisch generierte Beschreibung">
            <a:extLst>
              <a:ext uri="{FF2B5EF4-FFF2-40B4-BE49-F238E27FC236}">
                <a16:creationId xmlns:a16="http://schemas.microsoft.com/office/drawing/2014/main" id="{2FFDFC34-DD24-431A-93CA-B194DD9C317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3" r="16916"/>
          <a:stretch/>
        </p:blipFill>
        <p:spPr>
          <a:xfrm rot="5400000">
            <a:off x="4550633" y="1453154"/>
            <a:ext cx="3090732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129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418CD9-917D-4618-8452-E665E54B7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cap="none" dirty="0"/>
              <a:t>Aufbau des </a:t>
            </a:r>
            <a:r>
              <a:rPr lang="de-DE" cap="none" dirty="0" err="1"/>
              <a:t>Prototyping</a:t>
            </a:r>
            <a:r>
              <a:rPr lang="de-DE" cap="none" dirty="0"/>
              <a:t>-Boards</a:t>
            </a:r>
          </a:p>
        </p:txBody>
      </p:sp>
      <p:pic>
        <p:nvPicPr>
          <p:cNvPr id="6" name="Inhaltsplatzhalter 5" descr="Ein Bild, das Text, Elektronik, Schaltkreis enthält.&#10;&#10;Automatisch generierte Beschreibung">
            <a:extLst>
              <a:ext uri="{FF2B5EF4-FFF2-40B4-BE49-F238E27FC236}">
                <a16:creationId xmlns:a16="http://schemas.microsoft.com/office/drawing/2014/main" id="{D25B541A-89CC-46AF-8BF2-1B7093EA6D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097088"/>
            <a:ext cx="4722284" cy="3541713"/>
          </a:xfrm>
        </p:spPr>
      </p:pic>
      <p:pic>
        <p:nvPicPr>
          <p:cNvPr id="12" name="Grafik 11" descr="Ein Bild, das Text, Elektronik, Schaltkreis enthält.&#10;&#10;Automatisch generierte Beschreibung">
            <a:extLst>
              <a:ext uri="{FF2B5EF4-FFF2-40B4-BE49-F238E27FC236}">
                <a16:creationId xmlns:a16="http://schemas.microsoft.com/office/drawing/2014/main" id="{9D78B6D2-FF3A-458E-921C-F98C3A5933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2" t="20930" r="3118" b="13532"/>
          <a:stretch/>
        </p:blipFill>
        <p:spPr>
          <a:xfrm>
            <a:off x="6328305" y="2421699"/>
            <a:ext cx="4444481" cy="289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05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418CD9-917D-4618-8452-E665E54B7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cap="none" dirty="0"/>
              <a:t>Fertiges Projekt</a:t>
            </a:r>
          </a:p>
        </p:txBody>
      </p:sp>
      <p:pic>
        <p:nvPicPr>
          <p:cNvPr id="4" name="Grafik 3" descr="Ein Bild, das Text, Wand, drinnen enthält.&#10;&#10;Automatisch generierte Beschreibung">
            <a:extLst>
              <a:ext uri="{FF2B5EF4-FFF2-40B4-BE49-F238E27FC236}">
                <a16:creationId xmlns:a16="http://schemas.microsoft.com/office/drawing/2014/main" id="{CEBE537C-176C-4FE3-9DDD-00C590FC4F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0" r="12075" b="5850"/>
          <a:stretch/>
        </p:blipFill>
        <p:spPr>
          <a:xfrm>
            <a:off x="1141413" y="1768358"/>
            <a:ext cx="5520644" cy="473980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9860DC7-3D03-4AEA-B7F3-54EF425A1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815747" y="2360833"/>
            <a:ext cx="4739809" cy="355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006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chaltkreis">
  <a:themeElements>
    <a:clrScheme name="Schaltkreis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Schaltkreis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chaltkreis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TM04033919[[fn=Schaltkreis]]</Template>
  <TotalTime>0</TotalTime>
  <Words>105</Words>
  <Application>Microsoft Office PowerPoint</Application>
  <PresentationFormat>Breitbild</PresentationFormat>
  <Paragraphs>34</Paragraphs>
  <Slides>9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Arial</vt:lpstr>
      <vt:lpstr>Calibri</vt:lpstr>
      <vt:lpstr>Tw Cen MT</vt:lpstr>
      <vt:lpstr>Schaltkreis</vt:lpstr>
      <vt:lpstr>Schreibtischlampe mit Wetteranzeige</vt:lpstr>
      <vt:lpstr>Funktionen der Schreibtischlampe</vt:lpstr>
      <vt:lpstr>Planung</vt:lpstr>
      <vt:lpstr>Benötigte Komponenten</vt:lpstr>
      <vt:lpstr>Fertige Planung</vt:lpstr>
      <vt:lpstr>Prototypaufbau auf dem Breadboard</vt:lpstr>
      <vt:lpstr>Zusammenbau der Hardware</vt:lpstr>
      <vt:lpstr>Aufbau des Prototyping-Boards</vt:lpstr>
      <vt:lpstr>Fertiges Projekt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Sound Sensor Modul KY-038</dc:title>
  <dc:creator>Hendrik.Steffen@hshl.onmicrosoft.com</dc:creator>
  <cp:lastModifiedBy>Hendrik Steffen</cp:lastModifiedBy>
  <cp:revision>14</cp:revision>
  <dcterms:created xsi:type="dcterms:W3CDTF">2020-12-02T07:22:12Z</dcterms:created>
  <dcterms:modified xsi:type="dcterms:W3CDTF">2021-01-14T17:25:54Z</dcterms:modified>
</cp:coreProperties>
</file>