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78" r:id="rId5"/>
    <p:sldId id="259" r:id="rId6"/>
    <p:sldId id="277" r:id="rId7"/>
    <p:sldId id="271" r:id="rId8"/>
    <p:sldId id="275" r:id="rId9"/>
    <p:sldId id="273" r:id="rId10"/>
    <p:sldId id="274" r:id="rId11"/>
    <p:sldId id="276" r:id="rId12"/>
    <p:sldId id="272" r:id="rId13"/>
  </p:sldIdLst>
  <p:sldSz cx="9144000" cy="6858000" type="screen4x3"/>
  <p:notesSz cx="6877050" cy="10001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53" autoAdjust="0"/>
    <p:restoredTop sz="94840" autoAdjust="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9D367C2D-9E13-462B-8F56-67362410BDDF}" type="datetimeFigureOut">
              <a:rPr lang="de-DE" smtClean="0"/>
              <a:t>17.01.2014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5404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25EF2C2D-8566-4E44-8499-42EA5E360C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169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A9795249-FEAB-4453-BFB5-6934E21535DC}" type="datetimeFigureOut">
              <a:rPr lang="de-DE" smtClean="0"/>
              <a:t>17.01.2014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2" tIns="48221" rIns="96442" bIns="4822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7705" y="4750594"/>
            <a:ext cx="5501640" cy="4500563"/>
          </a:xfrm>
          <a:prstGeom prst="rect">
            <a:avLst/>
          </a:prstGeom>
        </p:spPr>
        <p:txBody>
          <a:bodyPr vert="horz" lIns="96442" tIns="48221" rIns="96442" bIns="4822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5404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789786E2-75F2-4618-9C1B-96051752A0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7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79F2E-55C3-4F78-8CEC-103EBDCDBB22}" type="datetime1">
              <a:rPr lang="de-DE" smtClean="0"/>
              <a:t>17.01.2014</a:t>
            </a:fld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14D5C-4F60-43C2-AA7D-DA8941D9AF7E}" type="datetime1">
              <a:rPr lang="de-DE" smtClean="0"/>
              <a:t>17.01.2014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DD058-701D-4386-AF4D-16313E56343D}" type="datetime1">
              <a:rPr lang="de-DE" smtClean="0"/>
              <a:t>17.01.2014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7C20-6DBE-441E-83A3-50C8AAA6D8DC}" type="datetime1">
              <a:rPr lang="de-DE" smtClean="0"/>
              <a:t>17.01.2014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02D1-0B45-4A8E-8142-FC75FF4EA9F4}" type="datetime1">
              <a:rPr lang="de-DE" smtClean="0"/>
              <a:t>17.01.2014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C521-6CB7-474D-8B9A-AF2DB4675B0F}" type="datetime1">
              <a:rPr lang="de-DE" smtClean="0"/>
              <a:t>17.01.2014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29D40-E381-4D88-B78C-41D5F9569B02}" type="datetime1">
              <a:rPr lang="de-DE" smtClean="0"/>
              <a:t>17.01.2014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C53AF-7B4A-41AC-BA29-9E154A261E3B}" type="datetime1">
              <a:rPr lang="de-DE" smtClean="0"/>
              <a:t>17.01.2014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E921A-D765-443F-85F2-0F8C241A73A5}" type="datetime1">
              <a:rPr lang="de-DE" smtClean="0"/>
              <a:t>17.01.2014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22DD0-099D-4394-B5A6-53C035DC391B}" type="datetime1">
              <a:rPr lang="de-DE" smtClean="0"/>
              <a:t>17.01.2014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B13F-D769-4C86-8093-458C1C85BDC6}" type="datetime1">
              <a:rPr lang="de-DE" smtClean="0"/>
              <a:t>17.01.2014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1E91A0-4907-4418-B157-2C39C167EC7B}" type="datetime1">
              <a:rPr lang="de-DE" smtClean="0"/>
              <a:t>17.01.2014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de-DE" smtClean="0"/>
              <a:t>Liedmann, Schulte, Rebein                                  Grill-App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C9E8515-F75A-46CC-94FB-EEAAD8030EE0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llvinyls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wencutajar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6.png"/><Relationship Id="rId15" Type="http://schemas.openxmlformats.org/officeDocument/2006/relationships/hyperlink" Target="http://www.haupert-shop.de/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hyperlink" Target="http://www.conrad.d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8.jpg"/><Relationship Id="rId7" Type="http://schemas.microsoft.com/office/2007/relationships/hdphoto" Target="../media/hdphoto8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7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192.168.0.88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gif"/><Relationship Id="rId4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bg1">
                <a:tint val="80000"/>
                <a:satMod val="250000"/>
              </a:schemeClr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8064896" cy="1974081"/>
          </a:xfrm>
        </p:spPr>
        <p:txBody>
          <a:bodyPr>
            <a:normAutofit fontScale="90000"/>
          </a:bodyPr>
          <a:lstStyle/>
          <a:p>
            <a:r>
              <a:rPr lang="de-DE" sz="2700" b="1" dirty="0" smtClean="0">
                <a:latin typeface="Arial Black" panose="020B0A04020102020204" pitchFamily="34" charset="0"/>
              </a:rPr>
              <a:t>Elektrotechnik Fachpraktikum</a:t>
            </a:r>
            <a:r>
              <a:rPr lang="de-DE" sz="3600" b="1" dirty="0" smtClean="0">
                <a:latin typeface="Arial Black" panose="020B0A04020102020204" pitchFamily="34" charset="0"/>
              </a:rPr>
              <a:t/>
            </a:r>
            <a:br>
              <a:rPr lang="de-DE" sz="3600" b="1" dirty="0" smtClean="0">
                <a:latin typeface="Arial Black" panose="020B0A04020102020204" pitchFamily="34" charset="0"/>
              </a:rPr>
            </a:br>
            <a:r>
              <a:rPr lang="de-DE" sz="3600" b="1" dirty="0" smtClean="0">
                <a:latin typeface="Arial Black" panose="020B0A04020102020204" pitchFamily="34" charset="0"/>
              </a:rPr>
              <a:t>Entwicklung einer Grill-App</a:t>
            </a:r>
            <a:r>
              <a:rPr lang="de-DE" sz="3600" b="1" dirty="0">
                <a:latin typeface="Arial Black" panose="020B0A04020102020204" pitchFamily="34" charset="0"/>
              </a:rPr>
              <a:t/>
            </a:r>
            <a:br>
              <a:rPr lang="de-DE" sz="3600" b="1" dirty="0">
                <a:latin typeface="Arial Black" panose="020B0A04020102020204" pitchFamily="34" charset="0"/>
              </a:rPr>
            </a:br>
            <a:r>
              <a:rPr lang="de-DE" sz="3600" b="1" dirty="0" smtClean="0">
                <a:latin typeface="Arial Black" panose="020B0A04020102020204" pitchFamily="34" charset="0"/>
              </a:rPr>
              <a:t/>
            </a:r>
            <a:br>
              <a:rPr lang="de-DE" sz="3600" b="1" dirty="0" smtClean="0">
                <a:latin typeface="Arial Black" panose="020B0A04020102020204" pitchFamily="34" charset="0"/>
              </a:rPr>
            </a:br>
            <a:r>
              <a:rPr lang="de-DE" sz="3100" b="1" dirty="0" smtClean="0">
                <a:latin typeface="Arial Black" panose="020B0A04020102020204" pitchFamily="34" charset="0"/>
              </a:rPr>
              <a:t>Kathrin </a:t>
            </a:r>
            <a:r>
              <a:rPr lang="de-DE" sz="3100" b="1" dirty="0" err="1" smtClean="0">
                <a:latin typeface="Arial Black" panose="020B0A04020102020204" pitchFamily="34" charset="0"/>
              </a:rPr>
              <a:t>Liedmann</a:t>
            </a:r>
            <a:r>
              <a:rPr lang="de-DE" sz="3100" b="1" dirty="0" smtClean="0">
                <a:latin typeface="Arial Black" panose="020B0A04020102020204" pitchFamily="34" charset="0"/>
              </a:rPr>
              <a:t>, Benedikt Schulte &amp; Dominik </a:t>
            </a:r>
            <a:r>
              <a:rPr lang="de-DE" sz="3100" b="1" dirty="0" err="1" smtClean="0">
                <a:latin typeface="Arial Black" panose="020B0A04020102020204" pitchFamily="34" charset="0"/>
              </a:rPr>
              <a:t>Rebein</a:t>
            </a:r>
            <a:endParaRPr lang="de-DE" sz="3100" b="1" dirty="0">
              <a:latin typeface="Arial Black" panose="020B0A040201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de-DE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Studiengang Mechatronik </a:t>
            </a:r>
            <a:endParaRPr lang="de-DE" sz="2000" dirty="0"/>
          </a:p>
        </p:txBody>
      </p:sp>
      <p:pic>
        <p:nvPicPr>
          <p:cNvPr id="4" name="Grafik 3"/>
          <p:cNvPicPr preferRelativeResize="0"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149080"/>
            <a:ext cx="1728192" cy="11521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853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MIT App Inventor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Freeware zur </a:t>
            </a:r>
          </a:p>
          <a:p>
            <a:pPr marL="0" indent="0">
              <a:lnSpc>
                <a:spcPts val="6000"/>
              </a:lnSpc>
              <a:buNone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Entwicklung</a:t>
            </a: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4" y="6356349"/>
            <a:ext cx="4489200" cy="385200"/>
          </a:xfrm>
        </p:spPr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10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Google Freeware zur Entwicklung von Android Apps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Block-Editor ermöglicht grafische Programmierung mit „Blöcken“ per Drag &amp; Drop</a:t>
            </a: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Hochladen der App in Google Play Store kostenpflichtig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4" r="61814" b="33399"/>
          <a:stretch/>
        </p:blipFill>
        <p:spPr>
          <a:xfrm>
            <a:off x="4283968" y="1844824"/>
            <a:ext cx="4303580" cy="38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err="1" smtClean="0">
                <a:latin typeface="Arial Black" panose="020B0A04020102020204" pitchFamily="34" charset="0"/>
              </a:rPr>
              <a:t>Let‘s</a:t>
            </a:r>
            <a:r>
              <a:rPr lang="de-DE" sz="3200" dirty="0" smtClean="0">
                <a:latin typeface="Arial Black" panose="020B0A04020102020204" pitchFamily="34" charset="0"/>
              </a:rPr>
              <a:t> Grill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508943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49"/>
            <a:ext cx="6505123" cy="385200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11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607" y="1496401"/>
            <a:ext cx="5238750" cy="428625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6102625" y="5659541"/>
            <a:ext cx="16482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hlinkClick r:id="rId4"/>
              </a:rPr>
              <a:t>http://www.allvinyls.com</a:t>
            </a:r>
            <a:endParaRPr lang="de-DE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53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Vielen Dank für Ihre Aufmerksamkeit!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8800" y="6357600"/>
            <a:ext cx="4489200" cy="385200"/>
          </a:xfrm>
        </p:spPr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12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65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Inhaltsverzeichnis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3195" y="1700808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Projektaufgabe</a:t>
            </a: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Projektziele</a:t>
            </a: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  <a:p>
            <a:pPr>
              <a:lnSpc>
                <a:spcPct val="200000"/>
              </a:lnSpc>
            </a:pP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Let‘s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Grill</a:t>
            </a:r>
          </a:p>
          <a:p>
            <a:pPr>
              <a:lnSpc>
                <a:spcPct val="200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292" y="6389420"/>
            <a:ext cx="4272875" cy="313009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2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5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Projektaufgabe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 einer Smartphone-App zur drahtlosen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ernsteuerung </a:t>
            </a: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Pelletgrills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über die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-Schnittstelle des Entwickler-Teams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Brüne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/Haneke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Verwendung des „MIT App Inventors“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4560907" cy="385018"/>
          </a:xfrm>
        </p:spPr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3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nhaltsplatzhalter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05064"/>
            <a:ext cx="2515439" cy="1476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102625" y="5659541"/>
            <a:ext cx="15103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http://</a:t>
            </a: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  <a:hlinkClick r:id="rId4"/>
              </a:rPr>
              <a:t>owencutajar.com</a:t>
            </a:r>
            <a:endParaRPr lang="de-DE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Projektziele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525963"/>
          </a:xfrm>
        </p:spPr>
        <p:txBody>
          <a:bodyPr>
            <a:normAutofit/>
          </a:bodyPr>
          <a:lstStyle/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Ein-/Ausschalten des Grill-Reglers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Temperaturdarstellung 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Plattform-Unabhängigkeit 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Mehrgeräte-Zugriff</a:t>
            </a: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4560907" cy="385018"/>
          </a:xfrm>
        </p:spPr>
        <p:txBody>
          <a:bodyPr/>
          <a:lstStyle/>
          <a:p>
            <a:r>
              <a:rPr lang="de-DE" smtClean="0"/>
              <a:t>Liedmann, Schulte, Rebein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4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2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7399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Hardware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000" b="94000" l="5000" r="100000">
                        <a14:backgroundMark x1="10333" y1="22000" x2="10333" y2="22000"/>
                        <a14:backgroundMark x1="38000" y1="18667" x2="23000" y2="14000"/>
                      </a14:backgroundRemoval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37" y="1361041"/>
            <a:ext cx="2196000" cy="2196000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4488899" cy="385018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5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496800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05064"/>
            <a:ext cx="2124000" cy="2124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5385" r="95577">
                        <a14:backgroundMark x1="58462" y1="79423" x2="58462" y2="79423"/>
                        <a14:backgroundMark x1="60192" y1="73077" x2="60192" y2="73077"/>
                        <a14:backgroundMark x1="27885" y1="70577" x2="27885" y2="70577"/>
                        <a14:backgroundMark x1="80385" y1="74615" x2="80385" y2="74615"/>
                        <a14:backgroundMark x1="60962" y1="71346" x2="60962" y2="71346"/>
                        <a14:backgroundMark x1="77115" y1="69808" x2="77115" y2="69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225" y="4005064"/>
            <a:ext cx="2160000" cy="2160000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99" y="2276872"/>
            <a:ext cx="1267200" cy="10080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4231" r="984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767209"/>
            <a:ext cx="2160000" cy="2160000"/>
          </a:xfrm>
          <a:prstGeom prst="rect">
            <a:avLst/>
          </a:prstGeom>
        </p:spPr>
      </p:pic>
      <p:cxnSp>
        <p:nvCxnSpPr>
          <p:cNvPr id="23" name="Gerade Verbindung mit Pfeil 22"/>
          <p:cNvCxnSpPr/>
          <p:nvPr/>
        </p:nvCxnSpPr>
        <p:spPr>
          <a:xfrm>
            <a:off x="1980499" y="3406055"/>
            <a:ext cx="0" cy="64818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2951584" y="5229200"/>
            <a:ext cx="720080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H="1">
            <a:off x="6224708" y="5111653"/>
            <a:ext cx="640097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5152187" y="3406055"/>
            <a:ext cx="0" cy="648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3311624" y="1901552"/>
            <a:ext cx="0" cy="4146046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874719" y="1284547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Grill-Hardware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4246316" y="1284464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App-Hardware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89711" l="3095" r="97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482" y="1284464"/>
            <a:ext cx="2160000" cy="1599428"/>
          </a:xfrm>
          <a:prstGeom prst="rect">
            <a:avLst/>
          </a:prstGeom>
        </p:spPr>
      </p:pic>
      <p:cxnSp>
        <p:nvCxnSpPr>
          <p:cNvPr id="45" name="Gerade Verbindung mit Pfeil 44"/>
          <p:cNvCxnSpPr/>
          <p:nvPr/>
        </p:nvCxnSpPr>
        <p:spPr>
          <a:xfrm>
            <a:off x="7524328" y="3158017"/>
            <a:ext cx="0" cy="1057287"/>
          </a:xfrm>
          <a:prstGeom prst="straightConnector1">
            <a:avLst/>
          </a:prstGeom>
          <a:ln w="28575">
            <a:solidFill>
              <a:schemeClr val="tx1"/>
            </a:solidFill>
            <a:prstDash val="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659856" y="3343696"/>
            <a:ext cx="1305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Pellet-Grill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[2]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81062" y="5918034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Mega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3412049" y="5871128"/>
            <a:ext cx="26356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Ethernet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392817" y="3303857"/>
            <a:ext cx="1929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Micro-SD Karte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811436" y="5870276"/>
            <a:ext cx="2306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Hama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Wlan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Adapter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721493" y="2819463"/>
            <a:ext cx="2351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Android Smartphone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512239" y="6256588"/>
            <a:ext cx="201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[1] </a:t>
            </a: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  <a:hlinkClick r:id="rId14"/>
              </a:rPr>
              <a:t>http://www.conrad.de</a:t>
            </a:r>
            <a:endParaRPr lang="de-DE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</a:rPr>
              <a:t>[2] </a:t>
            </a:r>
            <a:r>
              <a:rPr lang="de-DE" sz="1000" dirty="0" smtClean="0">
                <a:solidFill>
                  <a:schemeClr val="bg1">
                    <a:lumMod val="65000"/>
                  </a:schemeClr>
                </a:solidFill>
                <a:hlinkClick r:id="rId15"/>
              </a:rPr>
              <a:t>http://www.haupert-shop.de</a:t>
            </a:r>
            <a:endParaRPr lang="de-DE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9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7399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Hardware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4488899" cy="385018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6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496800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38" b="100000" l="11621" r="91557">
                        <a14:foregroundMark x1="23922" y1="40375" x2="28325" y2="43160"/>
                        <a14:foregroundMark x1="65547" y1="24879" x2="59737" y2="31356"/>
                        <a14:foregroundMark x1="55061" y1="84019" x2="54153" y2="88680"/>
                        <a14:foregroundMark x1="64821" y1="91768" x2="66909" y2="91768"/>
                        <a14:backgroundMark x1="34135" y1="73184" x2="34135" y2="73184"/>
                        <a14:backgroundMark x1="20926" y1="65436" x2="67363" y2="65738"/>
                        <a14:backgroundMark x1="38084" y1="88680" x2="49977" y2="71973"/>
                        <a14:backgroundMark x1="64140" y1="52421" x2="70404" y2="6731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541" t="9729" r="11081"/>
          <a:stretch/>
        </p:blipFill>
        <p:spPr>
          <a:xfrm>
            <a:off x="2417962" y="2269418"/>
            <a:ext cx="3901797" cy="3600000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1224237" y="5313838"/>
            <a:ext cx="207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D-Sub Stecker 9 pol.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212708" y="4123653"/>
            <a:ext cx="1379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Taster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156176" y="2614481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Schutzgehäuse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1148859" y="1661569"/>
            <a:ext cx="3405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App-Hardware / </a:t>
            </a:r>
            <a:r>
              <a:rPr lang="de-DE" sz="20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Wlan</a:t>
            </a:r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Modul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Gerade Verbindung mit Pfeil 34"/>
          <p:cNvCxnSpPr/>
          <p:nvPr/>
        </p:nvCxnSpPr>
        <p:spPr>
          <a:xfrm flipV="1">
            <a:off x="2582368" y="3806182"/>
            <a:ext cx="331412" cy="44828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>
            <a:off x="3309866" y="5483115"/>
            <a:ext cx="10308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/>
          <p:nvPr/>
        </p:nvCxnSpPr>
        <p:spPr>
          <a:xfrm flipH="1">
            <a:off x="5360620" y="2783758"/>
            <a:ext cx="7235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324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Software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49"/>
            <a:ext cx="6357600" cy="385200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7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nhaltsplatzhalter 1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04864"/>
            <a:ext cx="905145" cy="72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6" b="89623" l="5189" r="95991">
                        <a14:backgroundMark x1="24764" y1="70283" x2="24764" y2="70283"/>
                        <a14:backgroundMark x1="58491" y1="75236" x2="58491" y2="75236"/>
                        <a14:backgroundMark x1="75236" y1="71226" x2="75236" y2="71226"/>
                        <a14:backgroundMark x1="82075" y1="67217" x2="82075" y2="67217"/>
                        <a14:backgroundMark x1="70283" y1="73113" x2="70283" y2="731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833" y="3264220"/>
            <a:ext cx="1764000" cy="1764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467" b="89941" l="0" r="979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202" y="3444220"/>
            <a:ext cx="1404000" cy="1404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202" y="1621971"/>
            <a:ext cx="1944697" cy="1440000"/>
          </a:xfrm>
          <a:prstGeom prst="rect">
            <a:avLst/>
          </a:prstGeom>
        </p:spPr>
      </p:pic>
      <p:cxnSp>
        <p:nvCxnSpPr>
          <p:cNvPr id="27" name="Gerade Verbindung mit Pfeil 26"/>
          <p:cNvCxnSpPr/>
          <p:nvPr/>
        </p:nvCxnSpPr>
        <p:spPr>
          <a:xfrm>
            <a:off x="3419872" y="3045429"/>
            <a:ext cx="0" cy="4375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H="1">
            <a:off x="4477833" y="4146220"/>
            <a:ext cx="507531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5754261" y="3023033"/>
            <a:ext cx="0" cy="528644"/>
          </a:xfrm>
          <a:prstGeom prst="straightConnector1">
            <a:avLst/>
          </a:prstGeom>
          <a:ln w="28575">
            <a:solidFill>
              <a:schemeClr val="tx1"/>
            </a:solidFill>
            <a:prstDash val="dash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523764" y="2133356"/>
            <a:ext cx="23042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Proton: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HTML-Webseite</a:t>
            </a: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0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1.05: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Programmierung</a:t>
            </a:r>
          </a:p>
          <a:p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Mega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791243" y="2168719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MIT App Inventor:</a:t>
            </a:r>
          </a:p>
          <a:p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Grill-App</a:t>
            </a:r>
          </a:p>
        </p:txBody>
      </p:sp>
    </p:spTree>
    <p:extLst>
      <p:ext uri="{BB962C8B-B14F-4D97-AF65-F5344CB8AC3E}">
        <p14:creationId xmlns:p14="http://schemas.microsoft.com/office/powerpoint/2010/main" val="177620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smtClean="0">
                <a:latin typeface="Arial Black" panose="020B0A04020102020204" pitchFamily="34" charset="0"/>
              </a:rPr>
              <a:t>Proton HTML-Webseite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/>
          </a:bodyPr>
          <a:lstStyle/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Kommunikation zwischen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Arduino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Ethernet </a:t>
            </a:r>
            <a:r>
              <a:rPr lang="de-DE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Visuelle Darstellung der Temperatur 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Ein-/Ausschalten des Grill-Reglers</a:t>
            </a:r>
          </a:p>
          <a:p>
            <a:pPr>
              <a:lnSpc>
                <a:spcPts val="6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Ansteuerung über jeden 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Browser 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ts val="6000"/>
              </a:lnSpc>
              <a:buNone/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(PC, Smartphone - auch ohne Android)</a:t>
            </a:r>
            <a:endParaRPr lang="de-DE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4488899" cy="385018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8</a:t>
            </a:fld>
            <a:endParaRPr lang="de-DE"/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nhaltsplatzhalt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420888"/>
            <a:ext cx="2088232" cy="3745125"/>
          </a:xfrm>
          <a:prstGeom prst="rect">
            <a:avLst/>
          </a:prstGeom>
        </p:spPr>
      </p:pic>
      <p:pic>
        <p:nvPicPr>
          <p:cNvPr id="9" name="Inhaltsplatzhalter 1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143" b="100000" l="318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340" y="526401"/>
            <a:ext cx="724117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0000"/>
          </a:xfrm>
        </p:spPr>
        <p:txBody>
          <a:bodyPr/>
          <a:lstStyle/>
          <a:p>
            <a:r>
              <a:rPr lang="de-DE" sz="3200" dirty="0" err="1" smtClean="0">
                <a:latin typeface="Arial Black" panose="020B0A04020102020204" pitchFamily="34" charset="0"/>
              </a:rPr>
              <a:t>Arduino</a:t>
            </a:r>
            <a:r>
              <a:rPr lang="de-DE" sz="3200" dirty="0" smtClean="0">
                <a:latin typeface="Arial Black" panose="020B0A04020102020204" pitchFamily="34" charset="0"/>
              </a:rPr>
              <a:t> Programm</a:t>
            </a:r>
            <a:endParaRPr lang="de-DE" sz="3200" dirty="0">
              <a:latin typeface="Arial Black" panose="020B0A04020102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038600" cy="4525963"/>
          </a:xfrm>
        </p:spPr>
        <p:txBody>
          <a:bodyPr>
            <a:normAutofit/>
          </a:bodyPr>
          <a:lstStyle/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000"/>
              </a:lnSpc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659165" y="6356349"/>
            <a:ext cx="4489200" cy="385200"/>
          </a:xfrm>
        </p:spPr>
        <p:txBody>
          <a:bodyPr/>
          <a:lstStyle/>
          <a:p>
            <a:r>
              <a:rPr lang="de-DE" dirty="0" err="1" smtClean="0"/>
              <a:t>Liedmann</a:t>
            </a:r>
            <a:r>
              <a:rPr lang="de-DE" dirty="0" smtClean="0"/>
              <a:t>, Schulte, </a:t>
            </a:r>
            <a:r>
              <a:rPr lang="de-DE" dirty="0" err="1" smtClean="0"/>
              <a:t>Rebein</a:t>
            </a:r>
            <a:r>
              <a:rPr lang="de-DE" dirty="0" smtClean="0"/>
              <a:t>                                  Grill-App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E8515-F75A-46CC-94FB-EEAAD8030EE0}" type="slidenum">
              <a:rPr lang="de-DE" smtClean="0"/>
              <a:t>9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323528" y="1398033"/>
            <a:ext cx="4134232" cy="452628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Übergabe der Temperaturvariablen</a:t>
            </a:r>
          </a:p>
          <a:p>
            <a:pPr>
              <a:lnSpc>
                <a:spcPct val="200000"/>
              </a:lnSpc>
            </a:pPr>
            <a:r>
              <a:rPr lang="de-DE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Ein-/Ausschalten des Grill-Reglers</a:t>
            </a:r>
          </a:p>
          <a:p>
            <a:pPr>
              <a:lnSpc>
                <a:spcPct val="200000"/>
              </a:lnSpc>
            </a:pPr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Implementierung in die vorhandene Grill-Steuerung</a:t>
            </a:r>
          </a:p>
          <a:p>
            <a:pPr marL="0" indent="0">
              <a:lnSpc>
                <a:spcPct val="150000"/>
              </a:lnSpc>
              <a:buNone/>
            </a:pPr>
            <a:endParaRPr lang="de-DE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Bild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976"/>
            <a:ext cx="82867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294" b="8996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43236"/>
            <a:ext cx="1116000" cy="1116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2" t="15999" r="27526" b="16520"/>
          <a:stretch/>
        </p:blipFill>
        <p:spPr>
          <a:xfrm>
            <a:off x="1321864" y="5229199"/>
            <a:ext cx="2006222" cy="996287"/>
          </a:xfrm>
          <a:prstGeom prst="rect">
            <a:avLst/>
          </a:prstGeom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771826"/>
              </p:ext>
            </p:extLst>
          </p:nvPr>
        </p:nvGraphicFramePr>
        <p:xfrm>
          <a:off x="4067944" y="1978302"/>
          <a:ext cx="4757529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1296144"/>
                <a:gridCol w="2813313"/>
              </a:tblGrid>
              <a:tr h="30572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Pin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Funktion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Beschreibung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SCK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Taktleitung /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Clock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0464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RESET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Reset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Leitung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3696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GND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Ground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Leitung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928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MOSI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Daten vom Master zum Slave (Schreiboperation)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2168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+5V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+5V Spannungsversorgung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540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MISO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Daten vom Slave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zum Master (Leseoperation)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8632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CS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Netzwerkshield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Arduino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Pin 10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1864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CS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 Karte: </a:t>
                      </a:r>
                      <a:r>
                        <a:rPr lang="de-DE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Arduino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Pin 4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104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4823583" y="1398033"/>
            <a:ext cx="234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Pin-Belegungsplan</a:t>
            </a:r>
            <a:endParaRPr lang="de-DE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1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351</Words>
  <Application>Microsoft Office PowerPoint</Application>
  <PresentationFormat>Bildschirmpräsentation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Executive</vt:lpstr>
      <vt:lpstr>Elektrotechnik Fachpraktikum Entwicklung einer Grill-App  Kathrin Liedmann, Benedikt Schulte &amp; Dominik Rebein</vt:lpstr>
      <vt:lpstr>Inhaltsverzeichnis</vt:lpstr>
      <vt:lpstr>Projektaufgabe</vt:lpstr>
      <vt:lpstr>Projektziele</vt:lpstr>
      <vt:lpstr>Hardware</vt:lpstr>
      <vt:lpstr>Hardware</vt:lpstr>
      <vt:lpstr>Software</vt:lpstr>
      <vt:lpstr>Proton HTML-Webseite</vt:lpstr>
      <vt:lpstr>Arduino Programm</vt:lpstr>
      <vt:lpstr>MIT App Inventor</vt:lpstr>
      <vt:lpstr>Let‘s Grill</vt:lpstr>
      <vt:lpstr>Vielen Dank für Ihre Aufmerksamkeit!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Praxissemester  Qualifizierung von Steckverbindern</dc:title>
  <dc:creator>Kathrin</dc:creator>
  <cp:lastModifiedBy>Benedikt</cp:lastModifiedBy>
  <cp:revision>95</cp:revision>
  <cp:lastPrinted>2013-12-11T13:49:51Z</cp:lastPrinted>
  <dcterms:created xsi:type="dcterms:W3CDTF">2013-12-05T20:38:45Z</dcterms:created>
  <dcterms:modified xsi:type="dcterms:W3CDTF">2014-01-17T09:13:44Z</dcterms:modified>
</cp:coreProperties>
</file>