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7" r:id="rId5"/>
    <p:sldId id="259" r:id="rId6"/>
    <p:sldId id="260" r:id="rId7"/>
    <p:sldId id="268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de-DE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5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80FA3C8-DE25-7348-A1F7-D749F91943C8}" type="datetimeFigureOut">
              <a:rPr lang="de-DE"/>
              <a:t>16.01.2025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C0E6540-DBC8-1449-A578-CCAD6D2991BC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01EF3A8-4BE1-9F5F-726B-72B84BF23BD7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Kurz beschreiben wie der Gedankengang war zur Idee des Projekts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0E6540-DBC8-1449-A578-CCAD6D2991B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783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Linke Seite Funktionalen Systementwurf einfügen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0E6540-DBC8-1449-A578-CCAD6D2991BC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6699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Bilder von Komponenten einfügen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0E6540-DBC8-1449-A578-CCAD6D2991BC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619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Vlt</a:t>
            </a:r>
            <a:r>
              <a:rPr lang="de-DE" dirty="0"/>
              <a:t> ein Bild vom gedruckten einfügen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0E6540-DBC8-1449-A578-CCAD6D2991B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611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648001" y="1438812"/>
            <a:ext cx="7520410" cy="1470025"/>
          </a:xfrm>
        </p:spPr>
        <p:txBody>
          <a:bodyPr>
            <a:normAutofit/>
          </a:bodyPr>
          <a:lstStyle>
            <a:lvl1pPr algn="l">
              <a:defRPr sz="4000" b="1" i="0">
                <a:latin typeface="Source Sans Pro"/>
                <a:cs typeface="Source Sans Pro"/>
              </a:defRPr>
            </a:lvl1pPr>
          </a:lstStyle>
          <a:p>
            <a:pPr>
              <a:defRPr/>
            </a:pPr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648001" y="3176699"/>
            <a:ext cx="7520410" cy="2254848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Master-Untertitelformat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648000" y="6492816"/>
            <a:ext cx="2133600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pPr>
              <a:defRPr/>
            </a:pPr>
            <a:fld id="{C916D949-773C-3845-BFBA-C7D9987445EE}" type="datetime1">
              <a:rPr lang="de-DE"/>
              <a:t>16.01.2025</a:t>
            </a:fld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6398399" y="6493481"/>
            <a:ext cx="2133600" cy="11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pPr>
              <a:defRPr/>
            </a:pPr>
            <a:fld id="{E7BE1CCD-89A0-CC45-BF3E-2A331A7F0490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17E3445-959C-4840-857B-0726FC3AABF6}" type="datetime1">
              <a:rPr lang="de-DE"/>
              <a:t>16.01.2025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E1CCD-89A0-CC45-BF3E-2A331A7F0490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8D16519-39B1-594B-9118-53EDDEBB1F38}" type="datetime1">
              <a:rPr lang="de-DE"/>
              <a:t>16.01.2025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E1CCD-89A0-CC45-BF3E-2A331A7F0490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648000" y="6492816"/>
            <a:ext cx="2133600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pPr>
              <a:defRPr/>
            </a:pPr>
            <a:fld id="{C916D949-773C-3845-BFBA-C7D9987445EE}" type="datetime1">
              <a:rPr lang="de-DE"/>
              <a:t>16.01.2025</a:t>
            </a:fld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6398399" y="6493481"/>
            <a:ext cx="2133600" cy="11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pPr>
              <a:defRPr/>
            </a:pPr>
            <a:fld id="{E7BE1CCD-89A0-CC45-BF3E-2A331A7F0490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54AFB14-23E0-1F4C-A6C5-95691F2AB521}" type="datetime1">
              <a:rPr lang="de-DE"/>
              <a:t>16.01.2025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E1CCD-89A0-CC45-BF3E-2A331A7F0490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090EEAD-2E33-CB41-913B-6235DD169CF5}" type="datetime1">
              <a:rPr lang="de-DE"/>
              <a:t>16.01.2025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E1CCD-89A0-CC45-BF3E-2A331A7F0490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6E645A-B693-BB43-8646-3B1C1BAD48BE}" type="datetime1">
              <a:rPr lang="de-DE"/>
              <a:t>16.01.2025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E1CCD-89A0-CC45-BF3E-2A331A7F0490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E94868-D7B6-2349-81F6-28D3E8C9671D}" type="datetime1">
              <a:rPr lang="de-DE"/>
              <a:t>16.01.2025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E1CCD-89A0-CC45-BF3E-2A331A7F0490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ECBFB4-2031-A542-A2EF-20BD4D9E5256}" type="datetime1">
              <a:rPr lang="de-DE"/>
              <a:t>16.01.2025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E1CCD-89A0-CC45-BF3E-2A331A7F0490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Beschriftung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0188818-9833-2C4A-8849-8268EC11202B}" type="datetime1">
              <a:rPr lang="de-DE"/>
              <a:t>16.01.2025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E1CCD-89A0-CC45-BF3E-2A331A7F0490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Beschriftung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2204BE1-0C38-F948-9EB8-8FC2670177F0}" type="datetime1">
              <a:rPr lang="de-DE"/>
              <a:t>16.01.2025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E1CCD-89A0-CC45-BF3E-2A331A7F0490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 bwMode="auto">
          <a:xfrm>
            <a:off x="0" y="648000"/>
            <a:ext cx="8532000" cy="567000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648000" y="745650"/>
            <a:ext cx="76754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48000" y="2021180"/>
            <a:ext cx="7675432" cy="4104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648000" y="6492816"/>
            <a:ext cx="2133600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pPr>
              <a:defRPr/>
            </a:pPr>
            <a:fld id="{C916D949-773C-3845-BFBA-C7D9987445EE}" type="datetime1">
              <a:rPr lang="de-DE"/>
              <a:t>16.01.2025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6398399" y="6493481"/>
            <a:ext cx="2133600" cy="11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pPr>
              <a:defRPr/>
            </a:pPr>
            <a:fld id="{E7BE1CCD-89A0-CC45-BF3E-2A331A7F0490}" type="slidenum">
              <a:rPr lang="de-DE"/>
              <a:t>‹Nr.›</a:t>
            </a:fld>
            <a:endParaRPr lang="de-DE"/>
          </a:p>
        </p:txBody>
      </p:sp>
      <p:pic>
        <p:nvPicPr>
          <p:cNvPr id="7" name="Bild 6" descr="HSHL_Logo_horizontal_RGB_Sequenz_Animation.gif"/>
          <p:cNvPicPr>
            <a:picLocks noChangeAspect="1"/>
          </p:cNvPicPr>
          <p:nvPr userDrawn="1"/>
        </p:nvPicPr>
        <p:blipFill>
          <a:blip r:embed="rId13"/>
          <a:stretch/>
        </p:blipFill>
        <p:spPr bwMode="auto">
          <a:xfrm>
            <a:off x="7128000" y="223200"/>
            <a:ext cx="1404000" cy="208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>
        <a:spcBef>
          <a:spcPts val="0"/>
        </a:spcBef>
        <a:buNone/>
        <a:defRPr sz="4000" b="1" i="0">
          <a:solidFill>
            <a:schemeClr val="tx1"/>
          </a:solidFill>
          <a:latin typeface="Source Sans Pro"/>
          <a:ea typeface="+mj-ea"/>
          <a:cs typeface="Source Sans Pro"/>
        </a:defRPr>
      </a:lvl1pPr>
    </p:titleStyle>
    <p:bodyStyle>
      <a:lvl1pPr marL="342900" indent="-342900" algn="l" defTabSz="457200">
        <a:spcBef>
          <a:spcPts val="0"/>
        </a:spcBef>
        <a:buFont typeface="Arial"/>
        <a:buChar char="•"/>
        <a:defRPr sz="3200" b="0" i="0">
          <a:solidFill>
            <a:schemeClr val="tx1"/>
          </a:solidFill>
          <a:latin typeface="Source Sans Pro"/>
          <a:ea typeface="+mn-ea"/>
          <a:cs typeface="Source Sans Pro"/>
        </a:defRPr>
      </a:lvl1pPr>
      <a:lvl2pPr marL="742950" indent="-285750" algn="l" defTabSz="457200">
        <a:spcBef>
          <a:spcPts val="0"/>
        </a:spcBef>
        <a:buFont typeface="Arial"/>
        <a:buChar char="–"/>
        <a:defRPr sz="2800" b="0" i="0">
          <a:solidFill>
            <a:schemeClr val="tx1"/>
          </a:solidFill>
          <a:latin typeface="Source Sans Pro"/>
          <a:ea typeface="+mn-ea"/>
          <a:cs typeface="Source Sans Pro"/>
        </a:defRPr>
      </a:lvl2pPr>
      <a:lvl3pPr marL="1143000" indent="-228600" algn="l" defTabSz="457200">
        <a:spcBef>
          <a:spcPts val="0"/>
        </a:spcBef>
        <a:buFont typeface="Arial"/>
        <a:buChar char="•"/>
        <a:defRPr sz="2400" b="0" i="0">
          <a:solidFill>
            <a:schemeClr val="tx1"/>
          </a:solidFill>
          <a:latin typeface="Source Sans Pro"/>
          <a:ea typeface="+mn-ea"/>
          <a:cs typeface="Source Sans Pro"/>
        </a:defRPr>
      </a:lvl3pPr>
      <a:lvl4pPr marL="1600200" indent="-228600" algn="l" defTabSz="457200">
        <a:spcBef>
          <a:spcPts val="0"/>
        </a:spcBef>
        <a:buFont typeface="Arial"/>
        <a:buChar char="–"/>
        <a:defRPr sz="2000" b="0" i="0">
          <a:solidFill>
            <a:schemeClr val="tx1"/>
          </a:solidFill>
          <a:latin typeface="Source Sans Pro"/>
          <a:ea typeface="+mn-ea"/>
          <a:cs typeface="Source Sans Pro"/>
        </a:defRPr>
      </a:lvl4pPr>
      <a:lvl5pPr marL="2057400" indent="-228600" algn="l" defTabSz="457200">
        <a:spcBef>
          <a:spcPts val="0"/>
        </a:spcBef>
        <a:buFont typeface="Arial"/>
        <a:buChar char="»"/>
        <a:defRPr sz="2000" b="0" i="0">
          <a:solidFill>
            <a:schemeClr val="tx1"/>
          </a:solidFill>
          <a:latin typeface="Source Sans Pro"/>
          <a:ea typeface="+mn-ea"/>
          <a:cs typeface="Source Sans Pro"/>
        </a:defRPr>
      </a:lvl5pPr>
      <a:lvl6pPr marL="25146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648001" y="1594259"/>
            <a:ext cx="7520410" cy="1470025"/>
          </a:xfrm>
        </p:spPr>
        <p:txBody>
          <a:bodyPr/>
          <a:lstStyle/>
          <a:p>
            <a:pPr algn="ctr">
              <a:defRPr/>
            </a:pPr>
            <a:r>
              <a:rPr lang="de-DE" dirty="0"/>
              <a:t>Escape Room Game</a:t>
            </a:r>
            <a:endParaRPr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648000" y="3429000"/>
            <a:ext cx="7755335" cy="293522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de-DE" sz="2800" dirty="0"/>
              <a:t>Sieben Lampen Rätsel</a:t>
            </a:r>
            <a:endParaRPr dirty="0"/>
          </a:p>
          <a:p>
            <a:pPr algn="r">
              <a:defRPr/>
            </a:pPr>
            <a:endParaRPr lang="de-DE" sz="2800" dirty="0"/>
          </a:p>
          <a:p>
            <a:pPr algn="r">
              <a:defRPr/>
            </a:pPr>
            <a:endParaRPr lang="de-DE" sz="2800" dirty="0"/>
          </a:p>
          <a:p>
            <a:pPr algn="r">
              <a:defRPr/>
            </a:pPr>
            <a:endParaRPr lang="de-DE" sz="2800" dirty="0"/>
          </a:p>
          <a:p>
            <a:pPr algn="r">
              <a:defRPr/>
            </a:pPr>
            <a:r>
              <a:rPr lang="de-DE" sz="1800" dirty="0"/>
              <a:t>Jan van Pels</a:t>
            </a:r>
            <a:endParaRPr dirty="0"/>
          </a:p>
          <a:p>
            <a:pPr algn="r">
              <a:defRPr/>
            </a:pPr>
            <a:r>
              <a:rPr lang="de-DE" sz="1800" dirty="0"/>
              <a:t>Joe Schröder</a:t>
            </a:r>
            <a:endParaRPr lang="de-DE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585259-1B1E-4674-8A72-F324C78C4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Verdrahtungsplan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0645B99D-2428-8BE3-55D0-DC6E09B7B8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2725" y="2020888"/>
            <a:ext cx="5985512" cy="4105275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8DF530-6A52-E7AA-9BB9-54D1636F29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916D949-773C-3845-BFBA-C7D9987445EE}" type="datetime1">
              <a:rPr lang="de-DE" smtClean="0"/>
              <a:t>16.01.2025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2E9E944-2E5A-1F50-EC10-08B8A7DDC9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7BE1CCD-89A0-CC45-BF3E-2A331A7F0490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2433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289697-6351-5382-ABCB-AAAA42AE0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Software Simulink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2AAF56FC-C6C8-A6AF-A8BB-AFB9BC3846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7700" y="2299011"/>
            <a:ext cx="7675563" cy="3549029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6DCD78-136F-AA3C-2535-842A390AB4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916D949-773C-3845-BFBA-C7D9987445EE}" type="datetime1">
              <a:rPr lang="de-DE" smtClean="0"/>
              <a:t>16.01.2025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A3E765E-BE97-6F96-8F1C-A05F6900A6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7BE1CCD-89A0-CC45-BF3E-2A331A7F0490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744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FAB47D-90A8-256F-F6B6-941E746F4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Stateflow</a:t>
            </a:r>
            <a:r>
              <a:rPr lang="de-DE" dirty="0"/>
              <a:t> Diagramm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137D920-3D38-64B6-5B1E-AF60C03319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8878" y="2020888"/>
            <a:ext cx="6473207" cy="4105275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9F56E1-6582-2277-3957-3F69B8E654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916D949-773C-3845-BFBA-C7D9987445EE}" type="datetime1">
              <a:rPr lang="de-DE" smtClean="0"/>
              <a:t>16.01.2025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8C1ED37-D35B-75D2-C7E5-9B7893E25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7BE1CCD-89A0-CC45-BF3E-2A331A7F0490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0339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900FE2-0A3D-E629-8723-B66B4499E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dirty="0"/>
              <a:t>Probiert es aus!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CB873F1D-8F41-26FD-B91D-7800462C71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4817" y="2020888"/>
            <a:ext cx="4261329" cy="4105275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8A2BB8-153A-AB17-DAAD-C1F49F6A95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916D949-773C-3845-BFBA-C7D9987445EE}" type="datetime1">
              <a:rPr lang="de-DE" smtClean="0"/>
              <a:t>16.01.2025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1939C7-15ED-2AE8-5891-FC12225DC5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7BE1CCD-89A0-CC45-BF3E-2A331A7F0490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5631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853A93-E48D-04BB-A465-DD3CFE497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	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5EAB8C-6971-6EBC-39B9-D647A46F0C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Kurze Einführung</a:t>
            </a:r>
          </a:p>
          <a:p>
            <a:r>
              <a:rPr lang="de-DE" dirty="0"/>
              <a:t>Planung </a:t>
            </a:r>
          </a:p>
          <a:p>
            <a:r>
              <a:rPr lang="de-DE" dirty="0"/>
              <a:t>Umsetzung</a:t>
            </a:r>
          </a:p>
          <a:p>
            <a:r>
              <a:rPr lang="de-DE" dirty="0"/>
              <a:t>Ausprobieren des Rätsels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3189FC-A73A-7602-76A7-69AD1E0D45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916D949-773C-3845-BFBA-C7D9987445EE}" type="datetime1">
              <a:rPr lang="de-DE" smtClean="0"/>
              <a:t>16.01.2025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7373631-2973-2706-6CDF-DAFE0361D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7BE1CCD-89A0-CC45-BF3E-2A331A7F049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2756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5E6F7C-15CC-409C-06BF-D06D6B6B4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Einführung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EC5BE7-58D8-C55D-8176-7E9E8969AE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Voraussetzung Escape Room Game</a:t>
            </a:r>
          </a:p>
          <a:p>
            <a:r>
              <a:rPr lang="de-DE" dirty="0"/>
              <a:t>Mechatronik</a:t>
            </a:r>
          </a:p>
          <a:p>
            <a:r>
              <a:rPr lang="de-DE" dirty="0"/>
              <a:t>Idee: 7 Lampen Rätsel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6D7460-8031-C0EE-762F-96C18C02769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916D949-773C-3845-BFBA-C7D9987445EE}" type="datetime1">
              <a:rPr lang="de-DE" smtClean="0"/>
              <a:t>16.01.2025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8EC911D-1B8D-C37A-CEC2-1BA89694AF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7BE1CCD-89A0-CC45-BF3E-2A331A7F049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998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B19BE7-FFDF-8584-FE3D-3EB248D7E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Systementwurf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E37CA7-FA20-D3B5-F2E3-739296AF91A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Arduino UNO R3 als Hauptsteuereinheit</a:t>
            </a:r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	</a:t>
            </a:r>
            <a:r>
              <a:rPr lang="de-DE" sz="2000" dirty="0">
                <a:sym typeface="Wingdings" panose="05000000000000000000" pitchFamily="2" charset="2"/>
              </a:rPr>
              <a:t> Strom über separate 	Spannungsquelle</a:t>
            </a:r>
            <a:endParaRPr lang="de-DE" sz="2000" dirty="0"/>
          </a:p>
          <a:p>
            <a:r>
              <a:rPr lang="de-DE" dirty="0"/>
              <a:t>7 Taster inkl. Lampen die anzuschalten sind</a:t>
            </a:r>
          </a:p>
          <a:p>
            <a:r>
              <a:rPr lang="de-DE" dirty="0"/>
              <a:t>1 </a:t>
            </a:r>
            <a:r>
              <a:rPr lang="de-DE" dirty="0" err="1"/>
              <a:t>Reset</a:t>
            </a:r>
            <a:r>
              <a:rPr lang="de-DE" dirty="0"/>
              <a:t>-Taster</a:t>
            </a:r>
          </a:p>
          <a:p>
            <a:r>
              <a:rPr lang="de-DE" dirty="0"/>
              <a:t>Display als Ausgabe für den 4-stelligen Code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E77AE88-02C9-DE60-3813-FFF8B6C74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0EEAD-2E33-CB41-913B-6235DD169CF5}" type="datetime1">
              <a:rPr lang="de-DE" smtClean="0"/>
              <a:t>16.01.2025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2631C7-EE65-CCA6-5546-075B3668E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BE1CCD-89A0-CC45-BF3E-2A331A7F0490}" type="slidenum">
              <a:rPr lang="de-DE" smtClean="0"/>
              <a:t>4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6E0758-AB1D-6A1B-5AD2-0EC5978FE02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827277"/>
            <a:ext cx="3492623" cy="179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736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FDA78-4163-C0B5-1FA6-D75394AED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Projektplanung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F289FD-3534-7468-6458-6FE3AEE008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916D949-773C-3845-BFBA-C7D9987445EE}" type="datetime1">
              <a:rPr lang="de-DE" smtClean="0"/>
              <a:t>16.01.2025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A2C36F-536F-3C74-FAC7-6EC841DD20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7BE1CCD-89A0-CC45-BF3E-2A331A7F0490}" type="slidenum">
              <a:rPr lang="de-DE" smtClean="0"/>
              <a:t>5</a:t>
            </a:fld>
            <a:endParaRPr lang="de-DE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97B0FE5A-8C50-AE1E-6A15-EECA2614B3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7700" y="2229197"/>
            <a:ext cx="7675563" cy="3688656"/>
          </a:xfrm>
        </p:spPr>
      </p:pic>
    </p:spTree>
    <p:extLst>
      <p:ext uri="{BB962C8B-B14F-4D97-AF65-F5344CB8AC3E}">
        <p14:creationId xmlns:p14="http://schemas.microsoft.com/office/powerpoint/2010/main" val="2238126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E389C3-AFF9-B5CC-BFCC-2B7D2632E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Komponenten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EF4DEA3A-A616-134E-8266-14D02E45BFC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3208" y="2720022"/>
            <a:ext cx="3286584" cy="2286319"/>
          </a:xfrm>
        </p:spPr>
      </p:pic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851675B7-048C-F07A-EC69-5FE11022824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Arduino UNO R3</a:t>
            </a:r>
          </a:p>
          <a:p>
            <a:r>
              <a:rPr lang="de-DE" sz="2200" dirty="0"/>
              <a:t>OS-Mikrocontroller zur Entwicklung von Elektronikprojekten</a:t>
            </a:r>
          </a:p>
          <a:p>
            <a:r>
              <a:rPr lang="de-DE" sz="2200" dirty="0"/>
              <a:t>Programmierbare Steuerung für Sensoren, Aktoren usw. </a:t>
            </a:r>
          </a:p>
          <a:p>
            <a:r>
              <a:rPr lang="de-DE" sz="2200" dirty="0"/>
              <a:t>14 digitale I/O-Pins</a:t>
            </a:r>
          </a:p>
          <a:p>
            <a:r>
              <a:rPr lang="de-DE" sz="2200" dirty="0"/>
              <a:t>6 analoge Eingänge</a:t>
            </a:r>
          </a:p>
          <a:p>
            <a:r>
              <a:rPr lang="de-DE" sz="2200" dirty="0"/>
              <a:t>16 MHz Taktfrequenz</a:t>
            </a:r>
          </a:p>
          <a:p>
            <a:r>
              <a:rPr lang="de-DE" sz="2200" dirty="0"/>
              <a:t>5V Spannungsversorgung über USB</a:t>
            </a:r>
          </a:p>
          <a:p>
            <a:r>
              <a:rPr lang="de-DE" sz="2200" dirty="0"/>
              <a:t>Programmierbar in C++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35A138-607A-C3A1-9B26-574323F35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16D949-773C-3845-BFBA-C7D9987445EE}" type="datetime1">
              <a:rPr lang="de-DE" smtClean="0"/>
              <a:t>16.01.2025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C1E20E0-EFD5-2B7C-D4CA-B90C92801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BE1CCD-89A0-CC45-BF3E-2A331A7F049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4745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6D298834-27A4-E1E4-8938-74E04E91F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Komponenten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152F3698-9A23-0F61-2707-F7603D5C10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3743864"/>
            <a:ext cx="4038600" cy="238229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dirty="0"/>
              <a:t>LED-Drucktaster</a:t>
            </a:r>
          </a:p>
          <a:p>
            <a:r>
              <a:rPr lang="de-DE" sz="2600" dirty="0"/>
              <a:t>LED Blau, Taster Chrom</a:t>
            </a:r>
          </a:p>
          <a:p>
            <a:r>
              <a:rPr lang="de-DE" sz="2600" dirty="0"/>
              <a:t>5V Spannungsversorgung</a:t>
            </a:r>
          </a:p>
          <a:p>
            <a:r>
              <a:rPr lang="de-DE" sz="2600" dirty="0"/>
              <a:t>LED kann unabhängig ein und ausgeschaltet werden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5F14D3F-337D-ED72-1D99-EA339476F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7274" y="3743864"/>
            <a:ext cx="3959525" cy="238229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dirty="0"/>
              <a:t>SBC-LCD16x2 (Zeichen) Display:</a:t>
            </a:r>
          </a:p>
          <a:p>
            <a:r>
              <a:rPr lang="de-DE" sz="2600" dirty="0"/>
              <a:t>2,6 Zoll</a:t>
            </a:r>
          </a:p>
          <a:p>
            <a:r>
              <a:rPr lang="de-DE" sz="2600" dirty="0"/>
              <a:t>Hintergrundfarbe Blau</a:t>
            </a:r>
          </a:p>
          <a:p>
            <a:r>
              <a:rPr lang="de-DE" sz="2600" dirty="0"/>
              <a:t>5V Spannungsversorgung</a:t>
            </a:r>
          </a:p>
          <a:p>
            <a:r>
              <a:rPr lang="de-DE" sz="2600" dirty="0"/>
              <a:t>Aufgelöteter I2C-Kommunikations-Adapter </a:t>
            </a:r>
            <a:r>
              <a:rPr lang="de-DE" sz="2600" dirty="0">
                <a:sym typeface="Wingdings" panose="05000000000000000000" pitchFamily="2" charset="2"/>
              </a:rPr>
              <a:t> nur 4 I/O Leitungen für den Betrieb nötig</a:t>
            </a:r>
            <a:endParaRPr lang="de-DE" sz="2600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E2C8E3D-5C91-2A0F-F3F7-009C612D3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0EEAD-2E33-CB41-913B-6235DD169CF5}" type="datetime1">
              <a:rPr lang="de-DE" smtClean="0"/>
              <a:t>16.01.2025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C2FCB4-5E92-7C77-209D-DE7B4E44C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BE1CCD-89A0-CC45-BF3E-2A331A7F0490}" type="slidenum">
              <a:rPr lang="de-DE" smtClean="0"/>
              <a:t>7</a:t>
            </a:fld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1CB9D88-9DC8-0A64-7F67-AD2EF779EF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1243" y="1600200"/>
            <a:ext cx="3322189" cy="210655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6A3595CF-8599-6A12-5F8D-67EFCF48A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00960"/>
            <a:ext cx="3614466" cy="130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34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22EE21-E00F-49C1-C2E5-D8EA56D42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3D Zeichnung</a:t>
            </a:r>
          </a:p>
        </p:txBody>
      </p:sp>
      <p:pic>
        <p:nvPicPr>
          <p:cNvPr id="9" name="Inhaltsplatzhalter 8" descr="Ein Bild, das Elektronik enthält.&#10;&#10;Automatisch generierte Beschreibung">
            <a:extLst>
              <a:ext uri="{FF2B5EF4-FFF2-40B4-BE49-F238E27FC236}">
                <a16:creationId xmlns:a16="http://schemas.microsoft.com/office/drawing/2014/main" id="{A2C3C3CC-E3C0-8064-C7DF-C0619DAF655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2369386"/>
            <a:ext cx="4038600" cy="2987590"/>
          </a:xfrm>
        </p:spPr>
      </p:pic>
      <p:pic>
        <p:nvPicPr>
          <p:cNvPr id="11" name="Inhaltsplatzhalter 10" descr="Ein Bild, das Screenshot, Kreis, Design enthält.&#10;&#10;Automatisch generierte Beschreibung">
            <a:extLst>
              <a:ext uri="{FF2B5EF4-FFF2-40B4-BE49-F238E27FC236}">
                <a16:creationId xmlns:a16="http://schemas.microsoft.com/office/drawing/2014/main" id="{339F23A1-14D3-4379-A3EB-2B17CE4B8A3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856671" y="3563357"/>
            <a:ext cx="3539706" cy="2746541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FAEB5D-DAA0-D37E-C15F-5E024A6D7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16D949-773C-3845-BFBA-C7D9987445EE}" type="datetime1">
              <a:rPr lang="de-DE" smtClean="0"/>
              <a:t>16.01.2025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3EE481-91F3-E841-A78E-C4BADEBED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BE1CCD-89A0-CC45-BF3E-2A331A7F0490}" type="slidenum">
              <a:rPr lang="de-DE" smtClean="0"/>
              <a:t>8</a:t>
            </a:fld>
            <a:endParaRPr lang="de-DE"/>
          </a:p>
        </p:txBody>
      </p:sp>
      <p:pic>
        <p:nvPicPr>
          <p:cNvPr id="13" name="Grafik 12" descr="Ein Bild, das Kreis, Design enthält.&#10;&#10;Automatisch generierte Beschreibung">
            <a:extLst>
              <a:ext uri="{FF2B5EF4-FFF2-40B4-BE49-F238E27FC236}">
                <a16:creationId xmlns:a16="http://schemas.microsoft.com/office/drawing/2014/main" id="{32FFAF77-B9DB-6C78-84A1-24C7F68992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6671" y="1490732"/>
            <a:ext cx="3539706" cy="186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886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5A63AC-1D9A-7EBC-072F-F75C8B501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Schaltplan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FC724D-2097-9DA5-F8F2-679123AC6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916D949-773C-3845-BFBA-C7D9987445EE}" type="datetime1">
              <a:rPr lang="de-DE" smtClean="0"/>
              <a:t>16.01.2025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6AEB1AC-565C-A05E-B2B7-F6B74039A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7BE1CCD-89A0-CC45-BF3E-2A331A7F0490}" type="slidenum">
              <a:rPr lang="de-DE" smtClean="0"/>
              <a:t>9</a:t>
            </a:fld>
            <a:endParaRPr lang="de-DE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0181E36-1778-50CE-EFCA-51ED5CEA6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6F33876-EDF3-A214-9177-465147F52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694" y="2007367"/>
            <a:ext cx="5924462" cy="4104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99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Innovative Fertigungstechnologie</Template>
  <TotalTime>0</TotalTime>
  <Words>205</Words>
  <Application>Microsoft Office PowerPoint</Application>
  <PresentationFormat>Bildschirmpräsentation (4:3)</PresentationFormat>
  <Paragraphs>81</Paragraphs>
  <Slides>13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8" baseType="lpstr">
      <vt:lpstr>Arial</vt:lpstr>
      <vt:lpstr>Calibri</vt:lpstr>
      <vt:lpstr>Source Sans Pro</vt:lpstr>
      <vt:lpstr>Wingdings</vt:lpstr>
      <vt:lpstr>Office-Design</vt:lpstr>
      <vt:lpstr>Escape Room Game</vt:lpstr>
      <vt:lpstr>Agenda </vt:lpstr>
      <vt:lpstr>Einführung</vt:lpstr>
      <vt:lpstr>Systementwurf</vt:lpstr>
      <vt:lpstr>Projektplanung</vt:lpstr>
      <vt:lpstr>Komponenten</vt:lpstr>
      <vt:lpstr>Komponenten</vt:lpstr>
      <vt:lpstr>3D Zeichnung</vt:lpstr>
      <vt:lpstr>Schaltplan</vt:lpstr>
      <vt:lpstr>Verdrahtungsplan</vt:lpstr>
      <vt:lpstr>Software Simulink</vt:lpstr>
      <vt:lpstr>Stateflow Diagramm</vt:lpstr>
      <vt:lpstr>Probiert es aus!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Mchelle Ke</dc:creator>
  <cp:lastModifiedBy>Joe.Schroeder@BeuthHochschule.onmicrosoft.com</cp:lastModifiedBy>
  <cp:revision>16</cp:revision>
  <dcterms:created xsi:type="dcterms:W3CDTF">2024-12-18T15:22:15Z</dcterms:created>
  <dcterms:modified xsi:type="dcterms:W3CDTF">2025-01-16T14:35:39Z</dcterms:modified>
</cp:coreProperties>
</file>