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3" r:id="rId4"/>
    <p:sldId id="264" r:id="rId5"/>
    <p:sldId id="284" r:id="rId6"/>
    <p:sldId id="285" r:id="rId7"/>
    <p:sldId id="279" r:id="rId8"/>
    <p:sldId id="286" r:id="rId9"/>
    <p:sldId id="287" r:id="rId10"/>
    <p:sldId id="288" r:id="rId11"/>
    <p:sldId id="280" r:id="rId12"/>
    <p:sldId id="281" r:id="rId13"/>
    <p:sldId id="266" r:id="rId14"/>
    <p:sldId id="271" r:id="rId15"/>
    <p:sldId id="257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740" autoAdjust="0"/>
    <p:restoredTop sz="94554" autoAdjust="0"/>
  </p:normalViewPr>
  <p:slideViewPr>
    <p:cSldViewPr snapToObjects="1"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F7FDF-25DA-49AD-8BBE-2D0975AE2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B7609C15-C4E2-4042-88CA-03BCD8EA0D19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=20,6°</m:t>
                    </m:r>
                    <m:r>
                      <a:rPr lang="de-DE" b="0" i="1" smtClean="0">
                        <a:latin typeface="Cambria Math"/>
                      </a:rPr>
                      <m:t>𝐶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B7609C15-C4E2-4042-88CA-03BCD8EA0D19}">
          <dgm:prSet phldrT="[Text]"/>
          <dgm:spPr/>
          <dgm:t>
            <a:bodyPr/>
            <a:lstStyle/>
            <a:p>
              <a:pPr/>
              <a:r>
                <a:rPr lang="de-DE" b="0" i="0" smtClean="0">
                  <a:latin typeface="Cambria Math"/>
                </a:rPr>
                <a:t>𝐾</a:t>
              </a:r>
              <a:r>
                <a:rPr lang="de-DE" b="0" i="0" smtClean="0">
                  <a:latin typeface="Cambria Math"/>
                </a:rPr>
                <a:t>_</a:t>
              </a:r>
              <a:r>
                <a:rPr lang="de-DE" b="0" i="0" smtClean="0">
                  <a:latin typeface="Cambria Math"/>
                </a:rPr>
                <a:t>𝑃=2</a:t>
              </a:r>
              <a:r>
                <a:rPr lang="de-DE" b="0" i="0" smtClean="0">
                  <a:latin typeface="Cambria Math"/>
                </a:rPr>
                <a:t>0</a:t>
              </a:r>
              <a:r>
                <a:rPr lang="de-DE" b="0" i="0" smtClean="0">
                  <a:latin typeface="Cambria Math"/>
                </a:rPr>
                <a:t>,</a:t>
              </a:r>
              <a:r>
                <a:rPr lang="de-DE" b="0" i="0" smtClean="0">
                  <a:latin typeface="Cambria Math"/>
                </a:rPr>
                <a:t>6</a:t>
              </a:r>
              <a:r>
                <a:rPr lang="de-DE" b="0" i="0" smtClean="0">
                  <a:latin typeface="Cambria Math"/>
                </a:rPr>
                <a:t>°𝐶</a:t>
              </a:r>
              <a:endParaRPr lang="de-DE" dirty="0"/>
            </a:p>
          </dgm:t>
        </dgm:pt>
      </mc:Fallback>
    </mc:AlternateContent>
    <dgm:pt modelId="{CC3764CF-BF15-4C51-A1C0-7A7E224799F1}" type="parTrans" cxnId="{E46434F2-88D7-4C27-BB21-6F34D43EB265}">
      <dgm:prSet/>
      <dgm:spPr/>
      <dgm:t>
        <a:bodyPr/>
        <a:lstStyle/>
        <a:p>
          <a:endParaRPr lang="de-DE"/>
        </a:p>
      </dgm:t>
    </dgm:pt>
    <dgm:pt modelId="{43CAA2C3-7EFD-4A34-A689-BBDA2C1AEB92}" type="sibTrans" cxnId="{E46434F2-88D7-4C27-BB21-6F34D43EB265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59ADBDCA-5412-4926-A9C4-E01DBB01DD3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𝑇</m:t>
                    </m:r>
                    <m:r>
                      <a:rPr lang="de-DE" b="0" i="1" smtClean="0">
                        <a:latin typeface="Cambria Math"/>
                      </a:rPr>
                      <m:t>=135 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59ADBDCA-5412-4926-A9C4-E01DBB01DD36}">
          <dgm:prSet phldrT="[Text]"/>
          <dgm:spPr/>
          <dgm:t>
            <a:bodyPr/>
            <a:lstStyle/>
            <a:p>
              <a:r>
                <a:rPr lang="de-DE" b="0" i="0" smtClean="0">
                  <a:latin typeface="Cambria Math"/>
                </a:rPr>
                <a:t>𝑇=135 𝑠</a:t>
              </a:r>
              <a:endParaRPr lang="de-DE" dirty="0"/>
            </a:p>
          </dgm:t>
        </dgm:pt>
      </mc:Fallback>
    </mc:AlternateContent>
    <dgm:pt modelId="{CA68CF27-A7C3-4523-AF91-B85A742BE6DE}" type="parTrans" cxnId="{06759B6F-B54F-4D83-90BD-707D8CEBB50B}">
      <dgm:prSet/>
      <dgm:spPr/>
      <dgm:t>
        <a:bodyPr/>
        <a:lstStyle/>
        <a:p>
          <a:endParaRPr lang="de-DE"/>
        </a:p>
      </dgm:t>
    </dgm:pt>
    <dgm:pt modelId="{723DACA4-81D3-475F-93A8-D175D66AC4F0}" type="sibTrans" cxnId="{06759B6F-B54F-4D83-90BD-707D8CEBB50B}">
      <dgm:prSet/>
      <dgm:spPr/>
      <dgm:t>
        <a:bodyPr/>
        <a:lstStyle/>
        <a:p>
          <a:endParaRPr lang="de-DE"/>
        </a:p>
      </dgm:t>
    </dgm:pt>
    <dgm:pt modelId="{A47BD551-6200-4ED3-A60F-6375E7279581}" type="pres">
      <dgm:prSet presAssocID="{C8BF7FDF-25DA-49AD-8BBE-2D0975AE2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2B2E7E2-A015-4593-AAB9-019845AF7CA8}" type="pres">
      <dgm:prSet presAssocID="{B7609C15-C4E2-4042-88CA-03BCD8EA0D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0E2AE7-0876-43B3-BF39-19013F0F0DF1}" type="pres">
      <dgm:prSet presAssocID="{43CAA2C3-7EFD-4A34-A689-BBDA2C1AEB92}" presName="spacer" presStyleCnt="0"/>
      <dgm:spPr/>
    </dgm:pt>
    <dgm:pt modelId="{9F99BED7-D498-4491-8CFE-1E1516EF05F0}" type="pres">
      <dgm:prSet presAssocID="{59ADBDCA-5412-4926-A9C4-E01DBB01D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CD3F39-5D36-4C23-AD21-E727107E4461}" type="presOf" srcId="{C8BF7FDF-25DA-49AD-8BBE-2D0975AE2DDE}" destId="{A47BD551-6200-4ED3-A60F-6375E7279581}" srcOrd="0" destOrd="0" presId="urn:microsoft.com/office/officeart/2005/8/layout/vList2"/>
    <dgm:cxn modelId="{22E505C4-580C-4439-A2D5-B3CA2BA62158}" type="presOf" srcId="{59ADBDCA-5412-4926-A9C4-E01DBB01DD36}" destId="{9F99BED7-D498-4491-8CFE-1E1516EF05F0}" srcOrd="0" destOrd="0" presId="urn:microsoft.com/office/officeart/2005/8/layout/vList2"/>
    <dgm:cxn modelId="{E46434F2-88D7-4C27-BB21-6F34D43EB265}" srcId="{C8BF7FDF-25DA-49AD-8BBE-2D0975AE2DDE}" destId="{B7609C15-C4E2-4042-88CA-03BCD8EA0D19}" srcOrd="0" destOrd="0" parTransId="{CC3764CF-BF15-4C51-A1C0-7A7E224799F1}" sibTransId="{43CAA2C3-7EFD-4A34-A689-BBDA2C1AEB92}"/>
    <dgm:cxn modelId="{776898E7-8453-4CAB-BBA9-A74652F31236}" type="presOf" srcId="{B7609C15-C4E2-4042-88CA-03BCD8EA0D19}" destId="{52B2E7E2-A015-4593-AAB9-019845AF7CA8}" srcOrd="0" destOrd="0" presId="urn:microsoft.com/office/officeart/2005/8/layout/vList2"/>
    <dgm:cxn modelId="{06759B6F-B54F-4D83-90BD-707D8CEBB50B}" srcId="{C8BF7FDF-25DA-49AD-8BBE-2D0975AE2DDE}" destId="{59ADBDCA-5412-4926-A9C4-E01DBB01DD36}" srcOrd="1" destOrd="0" parTransId="{CA68CF27-A7C3-4523-AF91-B85A742BE6DE}" sibTransId="{723DACA4-81D3-475F-93A8-D175D66AC4F0}"/>
    <dgm:cxn modelId="{EE39C732-F361-4791-9E2F-CD7D0DDC62E3}" type="presParOf" srcId="{A47BD551-6200-4ED3-A60F-6375E7279581}" destId="{52B2E7E2-A015-4593-AAB9-019845AF7CA8}" srcOrd="0" destOrd="0" presId="urn:microsoft.com/office/officeart/2005/8/layout/vList2"/>
    <dgm:cxn modelId="{46820D22-2B0C-4D7D-8B08-A3593AEC82F9}" type="presParOf" srcId="{A47BD551-6200-4ED3-A60F-6375E7279581}" destId="{130E2AE7-0876-43B3-BF39-19013F0F0DF1}" srcOrd="1" destOrd="0" presId="urn:microsoft.com/office/officeart/2005/8/layout/vList2"/>
    <dgm:cxn modelId="{718C41BA-EE1A-44DA-A85D-D502304AFBCB}" type="presParOf" srcId="{A47BD551-6200-4ED3-A60F-6375E7279581}" destId="{9F99BED7-D498-4491-8CFE-1E1516EF05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F7FDF-25DA-49AD-8BBE-2D0975AE2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7609C15-C4E2-4042-88CA-03BCD8EA0D19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CC3764CF-BF15-4C51-A1C0-7A7E224799F1}" type="parTrans" cxnId="{E46434F2-88D7-4C27-BB21-6F34D43EB265}">
      <dgm:prSet/>
      <dgm:spPr/>
      <dgm:t>
        <a:bodyPr/>
        <a:lstStyle/>
        <a:p>
          <a:endParaRPr lang="de-DE"/>
        </a:p>
      </dgm:t>
    </dgm:pt>
    <dgm:pt modelId="{43CAA2C3-7EFD-4A34-A689-BBDA2C1AEB92}" type="sibTrans" cxnId="{E46434F2-88D7-4C27-BB21-6F34D43EB265}">
      <dgm:prSet/>
      <dgm:spPr/>
      <dgm:t>
        <a:bodyPr/>
        <a:lstStyle/>
        <a:p>
          <a:endParaRPr lang="de-DE"/>
        </a:p>
      </dgm:t>
    </dgm:pt>
    <dgm:pt modelId="{59ADBDCA-5412-4926-A9C4-E01DBB01DD36}">
      <dgm:prSet phldrT="[Text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CA68CF27-A7C3-4523-AF91-B85A742BE6DE}" type="parTrans" cxnId="{06759B6F-B54F-4D83-90BD-707D8CEBB50B}">
      <dgm:prSet/>
      <dgm:spPr/>
      <dgm:t>
        <a:bodyPr/>
        <a:lstStyle/>
        <a:p>
          <a:endParaRPr lang="de-DE"/>
        </a:p>
      </dgm:t>
    </dgm:pt>
    <dgm:pt modelId="{723DACA4-81D3-475F-93A8-D175D66AC4F0}" type="sibTrans" cxnId="{06759B6F-B54F-4D83-90BD-707D8CEBB50B}">
      <dgm:prSet/>
      <dgm:spPr/>
      <dgm:t>
        <a:bodyPr/>
        <a:lstStyle/>
        <a:p>
          <a:endParaRPr lang="de-DE"/>
        </a:p>
      </dgm:t>
    </dgm:pt>
    <dgm:pt modelId="{A47BD551-6200-4ED3-A60F-6375E7279581}" type="pres">
      <dgm:prSet presAssocID="{C8BF7FDF-25DA-49AD-8BBE-2D0975AE2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2B2E7E2-A015-4593-AAB9-019845AF7CA8}" type="pres">
      <dgm:prSet presAssocID="{B7609C15-C4E2-4042-88CA-03BCD8EA0D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0E2AE7-0876-43B3-BF39-19013F0F0DF1}" type="pres">
      <dgm:prSet presAssocID="{43CAA2C3-7EFD-4A34-A689-BBDA2C1AEB92}" presName="spacer" presStyleCnt="0"/>
      <dgm:spPr/>
    </dgm:pt>
    <dgm:pt modelId="{9F99BED7-D498-4491-8CFE-1E1516EF05F0}" type="pres">
      <dgm:prSet presAssocID="{59ADBDCA-5412-4926-A9C4-E01DBB01D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CD3F39-5D36-4C23-AD21-E727107E4461}" type="presOf" srcId="{C8BF7FDF-25DA-49AD-8BBE-2D0975AE2DDE}" destId="{A47BD551-6200-4ED3-A60F-6375E7279581}" srcOrd="0" destOrd="0" presId="urn:microsoft.com/office/officeart/2005/8/layout/vList2"/>
    <dgm:cxn modelId="{22E505C4-580C-4439-A2D5-B3CA2BA62158}" type="presOf" srcId="{59ADBDCA-5412-4926-A9C4-E01DBB01DD36}" destId="{9F99BED7-D498-4491-8CFE-1E1516EF05F0}" srcOrd="0" destOrd="0" presId="urn:microsoft.com/office/officeart/2005/8/layout/vList2"/>
    <dgm:cxn modelId="{E46434F2-88D7-4C27-BB21-6F34D43EB265}" srcId="{C8BF7FDF-25DA-49AD-8BBE-2D0975AE2DDE}" destId="{B7609C15-C4E2-4042-88CA-03BCD8EA0D19}" srcOrd="0" destOrd="0" parTransId="{CC3764CF-BF15-4C51-A1C0-7A7E224799F1}" sibTransId="{43CAA2C3-7EFD-4A34-A689-BBDA2C1AEB92}"/>
    <dgm:cxn modelId="{776898E7-8453-4CAB-BBA9-A74652F31236}" type="presOf" srcId="{B7609C15-C4E2-4042-88CA-03BCD8EA0D19}" destId="{52B2E7E2-A015-4593-AAB9-019845AF7CA8}" srcOrd="0" destOrd="0" presId="urn:microsoft.com/office/officeart/2005/8/layout/vList2"/>
    <dgm:cxn modelId="{06759B6F-B54F-4D83-90BD-707D8CEBB50B}" srcId="{C8BF7FDF-25DA-49AD-8BBE-2D0975AE2DDE}" destId="{59ADBDCA-5412-4926-A9C4-E01DBB01DD36}" srcOrd="1" destOrd="0" parTransId="{CA68CF27-A7C3-4523-AF91-B85A742BE6DE}" sibTransId="{723DACA4-81D3-475F-93A8-D175D66AC4F0}"/>
    <dgm:cxn modelId="{EE39C732-F361-4791-9E2F-CD7D0DDC62E3}" type="presParOf" srcId="{A47BD551-6200-4ED3-A60F-6375E7279581}" destId="{52B2E7E2-A015-4593-AAB9-019845AF7CA8}" srcOrd="0" destOrd="0" presId="urn:microsoft.com/office/officeart/2005/8/layout/vList2"/>
    <dgm:cxn modelId="{46820D22-2B0C-4D7D-8B08-A3593AEC82F9}" type="presParOf" srcId="{A47BD551-6200-4ED3-A60F-6375E7279581}" destId="{130E2AE7-0876-43B3-BF39-19013F0F0DF1}" srcOrd="1" destOrd="0" presId="urn:microsoft.com/office/officeart/2005/8/layout/vList2"/>
    <dgm:cxn modelId="{718C41BA-EE1A-44DA-A85D-D502304AFBCB}" type="presParOf" srcId="{A47BD551-6200-4ED3-A60F-6375E7279581}" destId="{9F99BED7-D498-4491-8CFE-1E1516EF05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F7FDF-25DA-49AD-8BBE-2D0975AE2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B7609C15-C4E2-4042-88CA-03BCD8EA0D19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𝐾𝑟𝑖𝑡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=1,2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B7609C15-C4E2-4042-88CA-03BCD8EA0D19}">
          <dgm:prSet phldrT="[Text]"/>
          <dgm:spPr/>
          <dgm:t>
            <a:bodyPr/>
            <a:lstStyle/>
            <a:p>
              <a:pPr/>
              <a:r>
                <a:rPr lang="de-DE" b="0" i="0" smtClean="0">
                  <a:latin typeface="Cambria Math"/>
                </a:rPr>
                <a:t>𝐾</a:t>
              </a:r>
              <a:r>
                <a:rPr lang="de-DE" b="0" i="0" smtClean="0">
                  <a:latin typeface="Cambria Math"/>
                </a:rPr>
                <a:t>_(</a:t>
              </a:r>
              <a:r>
                <a:rPr lang="de-DE" b="0" i="0" smtClean="0">
                  <a:latin typeface="Cambria Math"/>
                </a:rPr>
                <a:t>𝑅,𝐾𝑟𝑖𝑡</a:t>
              </a:r>
              <a:r>
                <a:rPr lang="de-DE" b="0" i="0" smtClean="0">
                  <a:latin typeface="Cambria Math"/>
                </a:rPr>
                <a:t>)</a:t>
              </a:r>
              <a:r>
                <a:rPr lang="de-DE" b="0" i="0" smtClean="0">
                  <a:latin typeface="Cambria Math"/>
                </a:rPr>
                <a:t>=</a:t>
              </a:r>
              <a:r>
                <a:rPr lang="de-DE" b="0" i="0" smtClean="0">
                  <a:latin typeface="Cambria Math"/>
                </a:rPr>
                <a:t>1,2</a:t>
              </a:r>
              <a:endParaRPr lang="de-DE" dirty="0"/>
            </a:p>
          </dgm:t>
        </dgm:pt>
      </mc:Fallback>
    </mc:AlternateContent>
    <dgm:pt modelId="{CC3764CF-BF15-4C51-A1C0-7A7E224799F1}" type="parTrans" cxnId="{E46434F2-88D7-4C27-BB21-6F34D43EB265}">
      <dgm:prSet/>
      <dgm:spPr/>
      <dgm:t>
        <a:bodyPr/>
        <a:lstStyle/>
        <a:p>
          <a:endParaRPr lang="de-DE"/>
        </a:p>
      </dgm:t>
    </dgm:pt>
    <dgm:pt modelId="{43CAA2C3-7EFD-4A34-A689-BBDA2C1AEB92}" type="sibTrans" cxnId="{E46434F2-88D7-4C27-BB21-6F34D43EB265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59ADBDCA-5412-4926-A9C4-E01DBB01DD3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𝑅</m:t>
                        </m:r>
                        <m:r>
                          <a:rPr lang="de-DE" b="0" i="1" smtClean="0">
                            <a:latin typeface="Cambria Math"/>
                          </a:rPr>
                          <m:t>,  </m:t>
                        </m:r>
                        <m:r>
                          <a:rPr lang="de-DE" b="0" i="1" smtClean="0">
                            <a:latin typeface="Cambria Math"/>
                          </a:rPr>
                          <m:t>𝐾𝑟𝑖𝑡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=200 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m:oMathPara>
              </a14:m>
              <a:endParaRPr lang="de-DE" dirty="0"/>
            </a:p>
          </dgm:t>
        </dgm:pt>
      </mc:Choice>
      <mc:Fallback xmlns="">
        <dgm:pt modelId="{59ADBDCA-5412-4926-A9C4-E01DBB01DD36}">
          <dgm:prSet phldrT="[Text]"/>
          <dgm:spPr/>
          <dgm:t>
            <a:bodyPr/>
            <a:lstStyle/>
            <a:p>
              <a:pPr/>
              <a:r>
                <a:rPr lang="de-DE" b="0" i="0" smtClean="0">
                  <a:latin typeface="Cambria Math"/>
                </a:rPr>
                <a:t>𝑇</a:t>
              </a:r>
              <a:r>
                <a:rPr lang="de-DE" b="0" i="0" smtClean="0">
                  <a:latin typeface="Cambria Math"/>
                </a:rPr>
                <a:t>_(</a:t>
              </a:r>
              <a:r>
                <a:rPr lang="de-DE" b="0" i="0" smtClean="0">
                  <a:latin typeface="Cambria Math"/>
                </a:rPr>
                <a:t>𝑅,  𝐾𝑟𝑖𝑡</a:t>
              </a:r>
              <a:r>
                <a:rPr lang="de-DE" b="0" i="0" smtClean="0">
                  <a:latin typeface="Cambria Math"/>
                </a:rPr>
                <a:t>)</a:t>
              </a:r>
              <a:r>
                <a:rPr lang="de-DE" b="0" i="0" smtClean="0">
                  <a:latin typeface="Cambria Math"/>
                </a:rPr>
                <a:t>=</a:t>
              </a:r>
              <a:r>
                <a:rPr lang="de-DE" b="0" i="0" smtClean="0">
                  <a:latin typeface="Cambria Math"/>
                </a:rPr>
                <a:t>200</a:t>
              </a:r>
              <a:r>
                <a:rPr lang="de-DE" b="0" i="0" smtClean="0">
                  <a:latin typeface="Cambria Math"/>
                </a:rPr>
                <a:t> 𝑠</a:t>
              </a:r>
              <a:endParaRPr lang="de-DE" dirty="0"/>
            </a:p>
          </dgm:t>
        </dgm:pt>
      </mc:Fallback>
    </mc:AlternateContent>
    <dgm:pt modelId="{CA68CF27-A7C3-4523-AF91-B85A742BE6DE}" type="parTrans" cxnId="{06759B6F-B54F-4D83-90BD-707D8CEBB50B}">
      <dgm:prSet/>
      <dgm:spPr/>
      <dgm:t>
        <a:bodyPr/>
        <a:lstStyle/>
        <a:p>
          <a:endParaRPr lang="de-DE"/>
        </a:p>
      </dgm:t>
    </dgm:pt>
    <dgm:pt modelId="{723DACA4-81D3-475F-93A8-D175D66AC4F0}" type="sibTrans" cxnId="{06759B6F-B54F-4D83-90BD-707D8CEBB50B}">
      <dgm:prSet/>
      <dgm:spPr/>
      <dgm:t>
        <a:bodyPr/>
        <a:lstStyle/>
        <a:p>
          <a:endParaRPr lang="de-DE"/>
        </a:p>
      </dgm:t>
    </dgm:pt>
    <dgm:pt modelId="{A47BD551-6200-4ED3-A60F-6375E7279581}" type="pres">
      <dgm:prSet presAssocID="{C8BF7FDF-25DA-49AD-8BBE-2D0975AE2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2B2E7E2-A015-4593-AAB9-019845AF7CA8}" type="pres">
      <dgm:prSet presAssocID="{B7609C15-C4E2-4042-88CA-03BCD8EA0D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0E2AE7-0876-43B3-BF39-19013F0F0DF1}" type="pres">
      <dgm:prSet presAssocID="{43CAA2C3-7EFD-4A34-A689-BBDA2C1AEB92}" presName="spacer" presStyleCnt="0"/>
      <dgm:spPr/>
    </dgm:pt>
    <dgm:pt modelId="{9F99BED7-D498-4491-8CFE-1E1516EF05F0}" type="pres">
      <dgm:prSet presAssocID="{59ADBDCA-5412-4926-A9C4-E01DBB01D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FCE4CCE-9A74-4E57-8F76-AECEFEBB4B11}" type="presOf" srcId="{C8BF7FDF-25DA-49AD-8BBE-2D0975AE2DDE}" destId="{A47BD551-6200-4ED3-A60F-6375E7279581}" srcOrd="0" destOrd="0" presId="urn:microsoft.com/office/officeart/2005/8/layout/vList2"/>
    <dgm:cxn modelId="{4C175DB4-80D0-400C-AC54-044239428009}" type="presOf" srcId="{B7609C15-C4E2-4042-88CA-03BCD8EA0D19}" destId="{52B2E7E2-A015-4593-AAB9-019845AF7CA8}" srcOrd="0" destOrd="0" presId="urn:microsoft.com/office/officeart/2005/8/layout/vList2"/>
    <dgm:cxn modelId="{E46434F2-88D7-4C27-BB21-6F34D43EB265}" srcId="{C8BF7FDF-25DA-49AD-8BBE-2D0975AE2DDE}" destId="{B7609C15-C4E2-4042-88CA-03BCD8EA0D19}" srcOrd="0" destOrd="0" parTransId="{CC3764CF-BF15-4C51-A1C0-7A7E224799F1}" sibTransId="{43CAA2C3-7EFD-4A34-A689-BBDA2C1AEB92}"/>
    <dgm:cxn modelId="{468BB263-D14F-4FD5-AF45-5F42B9B99CA4}" type="presOf" srcId="{59ADBDCA-5412-4926-A9C4-E01DBB01DD36}" destId="{9F99BED7-D498-4491-8CFE-1E1516EF05F0}" srcOrd="0" destOrd="0" presId="urn:microsoft.com/office/officeart/2005/8/layout/vList2"/>
    <dgm:cxn modelId="{06759B6F-B54F-4D83-90BD-707D8CEBB50B}" srcId="{C8BF7FDF-25DA-49AD-8BBE-2D0975AE2DDE}" destId="{59ADBDCA-5412-4926-A9C4-E01DBB01DD36}" srcOrd="1" destOrd="0" parTransId="{CA68CF27-A7C3-4523-AF91-B85A742BE6DE}" sibTransId="{723DACA4-81D3-475F-93A8-D175D66AC4F0}"/>
    <dgm:cxn modelId="{6F9BAFE5-9BAD-49FA-8F9F-593E37D772AF}" type="presParOf" srcId="{A47BD551-6200-4ED3-A60F-6375E7279581}" destId="{52B2E7E2-A015-4593-AAB9-019845AF7CA8}" srcOrd="0" destOrd="0" presId="urn:microsoft.com/office/officeart/2005/8/layout/vList2"/>
    <dgm:cxn modelId="{E92C9130-D61A-4630-904C-EA1203E7CF67}" type="presParOf" srcId="{A47BD551-6200-4ED3-A60F-6375E7279581}" destId="{130E2AE7-0876-43B3-BF39-19013F0F0DF1}" srcOrd="1" destOrd="0" presId="urn:microsoft.com/office/officeart/2005/8/layout/vList2"/>
    <dgm:cxn modelId="{9B465A78-2B72-4D28-A869-41A89DA6E9CA}" type="presParOf" srcId="{A47BD551-6200-4ED3-A60F-6375E7279581}" destId="{9F99BED7-D498-4491-8CFE-1E1516EF05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F7FDF-25DA-49AD-8BBE-2D0975AE2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7609C15-C4E2-4042-88CA-03BCD8EA0D19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CC3764CF-BF15-4C51-A1C0-7A7E224799F1}" type="parTrans" cxnId="{E46434F2-88D7-4C27-BB21-6F34D43EB265}">
      <dgm:prSet/>
      <dgm:spPr/>
      <dgm:t>
        <a:bodyPr/>
        <a:lstStyle/>
        <a:p>
          <a:endParaRPr lang="de-DE"/>
        </a:p>
      </dgm:t>
    </dgm:pt>
    <dgm:pt modelId="{43CAA2C3-7EFD-4A34-A689-BBDA2C1AEB92}" type="sibTrans" cxnId="{E46434F2-88D7-4C27-BB21-6F34D43EB265}">
      <dgm:prSet/>
      <dgm:spPr/>
      <dgm:t>
        <a:bodyPr/>
        <a:lstStyle/>
        <a:p>
          <a:endParaRPr lang="de-DE"/>
        </a:p>
      </dgm:t>
    </dgm:pt>
    <dgm:pt modelId="{59ADBDCA-5412-4926-A9C4-E01DBB01DD36}">
      <dgm:prSet phldrT="[Text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CA68CF27-A7C3-4523-AF91-B85A742BE6DE}" type="parTrans" cxnId="{06759B6F-B54F-4D83-90BD-707D8CEBB50B}">
      <dgm:prSet/>
      <dgm:spPr/>
      <dgm:t>
        <a:bodyPr/>
        <a:lstStyle/>
        <a:p>
          <a:endParaRPr lang="de-DE"/>
        </a:p>
      </dgm:t>
    </dgm:pt>
    <dgm:pt modelId="{723DACA4-81D3-475F-93A8-D175D66AC4F0}" type="sibTrans" cxnId="{06759B6F-B54F-4D83-90BD-707D8CEBB50B}">
      <dgm:prSet/>
      <dgm:spPr/>
      <dgm:t>
        <a:bodyPr/>
        <a:lstStyle/>
        <a:p>
          <a:endParaRPr lang="de-DE"/>
        </a:p>
      </dgm:t>
    </dgm:pt>
    <dgm:pt modelId="{A47BD551-6200-4ED3-A60F-6375E7279581}" type="pres">
      <dgm:prSet presAssocID="{C8BF7FDF-25DA-49AD-8BBE-2D0975AE2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2B2E7E2-A015-4593-AAB9-019845AF7CA8}" type="pres">
      <dgm:prSet presAssocID="{B7609C15-C4E2-4042-88CA-03BCD8EA0D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0E2AE7-0876-43B3-BF39-19013F0F0DF1}" type="pres">
      <dgm:prSet presAssocID="{43CAA2C3-7EFD-4A34-A689-BBDA2C1AEB92}" presName="spacer" presStyleCnt="0"/>
      <dgm:spPr/>
    </dgm:pt>
    <dgm:pt modelId="{9F99BED7-D498-4491-8CFE-1E1516EF05F0}" type="pres">
      <dgm:prSet presAssocID="{59ADBDCA-5412-4926-A9C4-E01DBB01D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FCE4CCE-9A74-4E57-8F76-AECEFEBB4B11}" type="presOf" srcId="{C8BF7FDF-25DA-49AD-8BBE-2D0975AE2DDE}" destId="{A47BD551-6200-4ED3-A60F-6375E7279581}" srcOrd="0" destOrd="0" presId="urn:microsoft.com/office/officeart/2005/8/layout/vList2"/>
    <dgm:cxn modelId="{4C175DB4-80D0-400C-AC54-044239428009}" type="presOf" srcId="{B7609C15-C4E2-4042-88CA-03BCD8EA0D19}" destId="{52B2E7E2-A015-4593-AAB9-019845AF7CA8}" srcOrd="0" destOrd="0" presId="urn:microsoft.com/office/officeart/2005/8/layout/vList2"/>
    <dgm:cxn modelId="{E46434F2-88D7-4C27-BB21-6F34D43EB265}" srcId="{C8BF7FDF-25DA-49AD-8BBE-2D0975AE2DDE}" destId="{B7609C15-C4E2-4042-88CA-03BCD8EA0D19}" srcOrd="0" destOrd="0" parTransId="{CC3764CF-BF15-4C51-A1C0-7A7E224799F1}" sibTransId="{43CAA2C3-7EFD-4A34-A689-BBDA2C1AEB92}"/>
    <dgm:cxn modelId="{468BB263-D14F-4FD5-AF45-5F42B9B99CA4}" type="presOf" srcId="{59ADBDCA-5412-4926-A9C4-E01DBB01DD36}" destId="{9F99BED7-D498-4491-8CFE-1E1516EF05F0}" srcOrd="0" destOrd="0" presId="urn:microsoft.com/office/officeart/2005/8/layout/vList2"/>
    <dgm:cxn modelId="{06759B6F-B54F-4D83-90BD-707D8CEBB50B}" srcId="{C8BF7FDF-25DA-49AD-8BBE-2D0975AE2DDE}" destId="{59ADBDCA-5412-4926-A9C4-E01DBB01DD36}" srcOrd="1" destOrd="0" parTransId="{CA68CF27-A7C3-4523-AF91-B85A742BE6DE}" sibTransId="{723DACA4-81D3-475F-93A8-D175D66AC4F0}"/>
    <dgm:cxn modelId="{6F9BAFE5-9BAD-49FA-8F9F-593E37D772AF}" type="presParOf" srcId="{A47BD551-6200-4ED3-A60F-6375E7279581}" destId="{52B2E7E2-A015-4593-AAB9-019845AF7CA8}" srcOrd="0" destOrd="0" presId="urn:microsoft.com/office/officeart/2005/8/layout/vList2"/>
    <dgm:cxn modelId="{E92C9130-D61A-4630-904C-EA1203E7CF67}" type="presParOf" srcId="{A47BD551-6200-4ED3-A60F-6375E7279581}" destId="{130E2AE7-0876-43B3-BF39-19013F0F0DF1}" srcOrd="1" destOrd="0" presId="urn:microsoft.com/office/officeart/2005/8/layout/vList2"/>
    <dgm:cxn modelId="{9B465A78-2B72-4D28-A869-41A89DA6E9CA}" type="presParOf" srcId="{A47BD551-6200-4ED3-A60F-6375E7279581}" destId="{9F99BED7-D498-4491-8CFE-1E1516EF05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2E7E2-A015-4593-AAB9-019845AF7CA8}">
      <dsp:nvSpPr>
        <dsp:cNvPr id="0" name=""/>
        <dsp:cNvSpPr/>
      </dsp:nvSpPr>
      <dsp:spPr>
        <a:xfrm>
          <a:off x="0" y="24596"/>
          <a:ext cx="3648981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e-DE" sz="2900" i="1" kern="1200" smtClean="0">
                        <a:latin typeface="Cambria Math"/>
                      </a:rPr>
                    </m:ctrlPr>
                  </m:sSubPr>
                  <m:e>
                    <m:r>
                      <a:rPr lang="de-DE" sz="2900" b="0" i="1" kern="1200" smtClean="0">
                        <a:latin typeface="Cambria Math"/>
                      </a:rPr>
                      <m:t>𝐾</m:t>
                    </m:r>
                  </m:e>
                  <m:sub>
                    <m:r>
                      <a:rPr lang="de-DE" sz="2900" b="0" i="1" kern="1200" smtClean="0">
                        <a:latin typeface="Cambria Math"/>
                      </a:rPr>
                      <m:t>𝑃</m:t>
                    </m:r>
                  </m:sub>
                </m:sSub>
                <m:r>
                  <a:rPr lang="de-DE" sz="2900" b="0" i="1" kern="1200" smtClean="0">
                    <a:latin typeface="Cambria Math"/>
                  </a:rPr>
                  <m:t>=20,6°</m:t>
                </m:r>
                <m:r>
                  <a:rPr lang="de-DE" sz="2900" b="0" i="1" kern="1200" smtClean="0">
                    <a:latin typeface="Cambria Math"/>
                  </a:rPr>
                  <m:t>𝐶</m:t>
                </m:r>
              </m:oMath>
            </m:oMathPara>
          </a14:m>
          <a:endParaRPr lang="de-DE" sz="2900" kern="1200" dirty="0"/>
        </a:p>
      </dsp:txBody>
      <dsp:txXfrm>
        <a:off x="43064" y="67660"/>
        <a:ext cx="3562853" cy="796052"/>
      </dsp:txXfrm>
    </dsp:sp>
    <dsp:sp modelId="{9F99BED7-D498-4491-8CFE-1E1516EF05F0}">
      <dsp:nvSpPr>
        <dsp:cNvPr id="0" name=""/>
        <dsp:cNvSpPr/>
      </dsp:nvSpPr>
      <dsp:spPr>
        <a:xfrm>
          <a:off x="0" y="990296"/>
          <a:ext cx="3648981" cy="88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de-DE" sz="2900" b="0" i="1" kern="1200" smtClean="0">
                    <a:latin typeface="Cambria Math"/>
                  </a:rPr>
                  <m:t>𝑇</m:t>
                </m:r>
                <m:r>
                  <a:rPr lang="de-DE" sz="2900" b="0" i="1" kern="1200" smtClean="0">
                    <a:latin typeface="Cambria Math"/>
                  </a:rPr>
                  <m:t>=135 </m:t>
                </m:r>
                <m:r>
                  <a:rPr lang="de-DE" sz="2900" b="0" i="1" kern="1200" smtClean="0">
                    <a:latin typeface="Cambria Math"/>
                  </a:rPr>
                  <m:t>𝑠</m:t>
                </m:r>
              </m:oMath>
            </m:oMathPara>
          </a14:m>
          <a:endParaRPr lang="de-DE" sz="2900" kern="1200" dirty="0"/>
        </a:p>
      </dsp:txBody>
      <dsp:txXfrm>
        <a:off x="43064" y="1033360"/>
        <a:ext cx="3562853" cy="796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2E7E2-A015-4593-AAB9-019845AF7CA8}">
      <dsp:nvSpPr>
        <dsp:cNvPr id="0" name=""/>
        <dsp:cNvSpPr/>
      </dsp:nvSpPr>
      <dsp:spPr>
        <a:xfrm>
          <a:off x="0" y="28871"/>
          <a:ext cx="2592288" cy="49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e-DE" sz="1600" i="1" kern="1200" smtClean="0">
                        <a:latin typeface="Cambria Math"/>
                      </a:rPr>
                    </m:ctrlPr>
                  </m:sSubPr>
                  <m:e>
                    <m:r>
                      <a:rPr lang="de-DE" sz="1600" b="0" i="1" kern="1200" smtClean="0">
                        <a:latin typeface="Cambria Math"/>
                      </a:rPr>
                      <m:t>𝐾</m:t>
                    </m:r>
                  </m:e>
                  <m:sub>
                    <m:r>
                      <a:rPr lang="de-DE" sz="1600" b="0" i="1" kern="1200" smtClean="0">
                        <a:latin typeface="Cambria Math"/>
                      </a:rPr>
                      <m:t>𝑅</m:t>
                    </m:r>
                    <m:r>
                      <a:rPr lang="de-DE" sz="1600" b="0" i="1" kern="1200" smtClean="0">
                        <a:latin typeface="Cambria Math"/>
                      </a:rPr>
                      <m:t>,</m:t>
                    </m:r>
                    <m:r>
                      <a:rPr lang="de-DE" sz="1600" b="0" i="1" kern="1200" smtClean="0">
                        <a:latin typeface="Cambria Math"/>
                      </a:rPr>
                      <m:t>𝐾𝑟𝑖𝑡</m:t>
                    </m:r>
                  </m:sub>
                </m:sSub>
                <m:r>
                  <a:rPr lang="de-DE" sz="1600" b="0" i="1" kern="1200" smtClean="0">
                    <a:latin typeface="Cambria Math"/>
                  </a:rPr>
                  <m:t>=1,2</m:t>
                </m:r>
              </m:oMath>
            </m:oMathPara>
          </a14:m>
          <a:endParaRPr lang="de-DE" sz="1600" kern="1200" dirty="0"/>
        </a:p>
      </dsp:txBody>
      <dsp:txXfrm>
        <a:off x="24217" y="53088"/>
        <a:ext cx="2543854" cy="447646"/>
      </dsp:txXfrm>
    </dsp:sp>
    <dsp:sp modelId="{9F99BED7-D498-4491-8CFE-1E1516EF05F0}">
      <dsp:nvSpPr>
        <dsp:cNvPr id="0" name=""/>
        <dsp:cNvSpPr/>
      </dsp:nvSpPr>
      <dsp:spPr>
        <a:xfrm>
          <a:off x="0" y="571031"/>
          <a:ext cx="2592288" cy="49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e-DE" sz="1600" b="0" i="1" kern="1200" smtClean="0">
                        <a:latin typeface="Cambria Math"/>
                      </a:rPr>
                    </m:ctrlPr>
                  </m:sSubPr>
                  <m:e>
                    <m:r>
                      <a:rPr lang="de-DE" sz="1600" b="0" i="1" kern="1200" smtClean="0">
                        <a:latin typeface="Cambria Math"/>
                      </a:rPr>
                      <m:t>𝑇</m:t>
                    </m:r>
                  </m:e>
                  <m:sub>
                    <m:r>
                      <a:rPr lang="de-DE" sz="1600" b="0" i="1" kern="1200" smtClean="0">
                        <a:latin typeface="Cambria Math"/>
                      </a:rPr>
                      <m:t>𝑅</m:t>
                    </m:r>
                    <m:r>
                      <a:rPr lang="de-DE" sz="1600" b="0" i="1" kern="1200" smtClean="0">
                        <a:latin typeface="Cambria Math"/>
                      </a:rPr>
                      <m:t>,  </m:t>
                    </m:r>
                    <m:r>
                      <a:rPr lang="de-DE" sz="1600" b="0" i="1" kern="1200" smtClean="0">
                        <a:latin typeface="Cambria Math"/>
                      </a:rPr>
                      <m:t>𝐾𝑟𝑖𝑡</m:t>
                    </m:r>
                  </m:sub>
                </m:sSub>
                <m:r>
                  <a:rPr lang="de-DE" sz="1600" b="0" i="1" kern="1200" smtClean="0">
                    <a:latin typeface="Cambria Math"/>
                  </a:rPr>
                  <m:t>=200 </m:t>
                </m:r>
                <m:r>
                  <a:rPr lang="de-DE" sz="1600" b="0" i="1" kern="1200" smtClean="0">
                    <a:latin typeface="Cambria Math"/>
                  </a:rPr>
                  <m:t>𝑠</m:t>
                </m:r>
              </m:oMath>
            </m:oMathPara>
          </a14:m>
          <a:endParaRPr lang="de-DE" sz="1600" kern="1200" dirty="0"/>
        </a:p>
      </dsp:txBody>
      <dsp:txXfrm>
        <a:off x="24217" y="595248"/>
        <a:ext cx="2543854" cy="44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5257-453F-493A-B988-F2188C2AF1A2}" type="datetimeFigureOut">
              <a:rPr lang="de-DE" smtClean="0"/>
              <a:pPr/>
              <a:t>16.01.2015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9AB0-AAAB-4168-8A07-4DB911867D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41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9DC0-8E53-4125-B684-B68EEEB3BD9A}" type="datetimeFigureOut">
              <a:rPr lang="de-DE" smtClean="0"/>
              <a:pPr/>
              <a:t>16.01.2015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F6EF-DAFF-459F-8727-48C6B7B9A9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109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F6EF-DAFF-459F-8727-48C6B7B9A92B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/>
          <p:nvPr userDrawn="1"/>
        </p:nvSpPr>
        <p:spPr>
          <a:xfrm>
            <a:off x="0" y="49170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 smtClean="0">
                <a:latin typeface="Arial"/>
                <a:cs typeface="Arial"/>
              </a:rPr>
              <a:t>Danke für Ihr Interesse.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5" name="Grafik 4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es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080000" y="1857364"/>
            <a:ext cx="2590800" cy="224663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857364"/>
            <a:ext cx="4784400" cy="409191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Fließtext eingeben</a:t>
            </a:r>
            <a:endParaRPr lang="de-DE" dirty="0"/>
          </a:p>
        </p:txBody>
      </p:sp>
      <p:pic>
        <p:nvPicPr>
          <p:cNvPr id="6" name="Grafik 5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3B8E3B8-7719-4DB6-8098-DC7E0EB0C11D}" type="datetime1">
              <a:rPr lang="de-DE" smtClean="0"/>
              <a:t>16.01.2015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 smtClean="0"/>
              <a:t>Bildtext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 smtClean="0"/>
              <a:t>Bildtext</a:t>
            </a:r>
            <a:endParaRPr lang="de-DE" dirty="0"/>
          </a:p>
        </p:txBody>
      </p:sp>
      <p:sp>
        <p:nvSpPr>
          <p:cNvPr id="13" name="Inhaltsplatzhalter 8"/>
          <p:cNvSpPr>
            <a:spLocks noGrp="1"/>
          </p:cNvSpPr>
          <p:nvPr>
            <p:ph sz="quarter" idx="17" hasCustomPrompt="1"/>
          </p:nvPr>
        </p:nvSpPr>
        <p:spPr>
          <a:xfrm>
            <a:off x="10800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8" hasCustomPrompt="1"/>
          </p:nvPr>
        </p:nvSpPr>
        <p:spPr>
          <a:xfrm>
            <a:off x="48006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pic>
        <p:nvPicPr>
          <p:cNvPr id="9" name="Grafik 8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69753D97-AC55-44FC-A7EE-1F15075EFEAA}" type="datetime1">
              <a:rPr lang="de-DE" smtClean="0"/>
              <a:t>16.01.2015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80000" y="1643050"/>
            <a:ext cx="7683000" cy="4594262"/>
          </a:xfrm>
        </p:spPr>
        <p:txBody>
          <a:bodyPr numCol="2" spcCol="36000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6813BDF6-7D38-4AED-A9AF-9B1DE4E17A01}" type="datetime1">
              <a:rPr lang="de-DE" smtClean="0"/>
              <a:t>16.01.2015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589A6">
                <a:alpha val="71000"/>
              </a:srgbClr>
            </a:gs>
            <a:gs pos="73000">
              <a:srgbClr val="FFFFFF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274638"/>
            <a:ext cx="6120000" cy="86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2160000"/>
            <a:ext cx="7683000" cy="408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D1898E8A-7542-471E-BEDE-F91A5D59CDED}" type="datetime1">
              <a:rPr lang="de-DE" smtClean="0"/>
              <a:t>16.01.2015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</a:t>
            </a:r>
            <a:r>
              <a:rPr lang="de-DE" dirty="0" err="1" smtClean="0"/>
              <a:t>Hötzel</a:t>
            </a:r>
            <a:r>
              <a:rPr lang="de-DE" dirty="0" smtClean="0"/>
              <a:t>, Lars </a:t>
            </a:r>
            <a:r>
              <a:rPr lang="de-DE" dirty="0" err="1" smtClean="0"/>
              <a:t>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3.6	Vergleich P-,PI- und PID-Regler</a:t>
            </a:r>
          </a:p>
        </p:txBody>
      </p:sp>
      <p:pic>
        <p:nvPicPr>
          <p:cNvPr id="1026" name="Picture 2" descr="D:\David\Dropbox\01.Studium\08.David-Lars\GET-FP\v41-Temperaturregelkreis\WS_14-15\Dokumentation\get\Auswertung_P_PI_P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 b="3037"/>
          <a:stretch/>
        </p:blipFill>
        <p:spPr bwMode="auto">
          <a:xfrm>
            <a:off x="1175607" y="1268760"/>
            <a:ext cx="6300377" cy="32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7886"/>
                  </p:ext>
                </p:extLst>
              </p:nvPr>
            </p:nvGraphicFramePr>
            <p:xfrm>
              <a:off x="1421811" y="4552528"/>
              <a:ext cx="580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92"/>
                    <a:gridCol w="1451992"/>
                    <a:gridCol w="1451992"/>
                    <a:gridCol w="1451992"/>
                  </a:tblGrid>
                  <a:tr h="345638">
                    <a:tc rowSpan="2"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Reglertypen</a:t>
                          </a:r>
                          <a:endParaRPr lang="de-DE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Reglereinstellwerte</a:t>
                          </a:r>
                          <a:r>
                            <a:rPr lang="de-DE" dirty="0" smtClean="0"/>
                            <a:t> nach Ziegler/Nichols</a:t>
                          </a:r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345638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</a:tr>
                  <a:tr h="345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/>
                                  </a:rPr>
                                  <m:t>0,6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45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PI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/>
                                  </a:rPr>
                                  <m:t>0,45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/>
                                  </a:rPr>
                                  <m:t>170</m:t>
                                </m:r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45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PID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/>
                                  </a:rPr>
                                  <m:t>0,72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/>
                                  </a:rPr>
                                  <m:t>100</m:t>
                                </m:r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b="0" i="1" dirty="0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/>
                                </a:rPr>
                                <m:t>24</m:t>
                              </m:r>
                            </m:oMath>
                          </a14:m>
                          <a:r>
                            <a:rPr lang="de-DE" dirty="0" smtClean="0"/>
                            <a:t> s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77886"/>
                  </p:ext>
                </p:extLst>
              </p:nvPr>
            </p:nvGraphicFramePr>
            <p:xfrm>
              <a:off x="1421811" y="4552528"/>
              <a:ext cx="580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992"/>
                    <a:gridCol w="1451992"/>
                    <a:gridCol w="1451992"/>
                    <a:gridCol w="1451992"/>
                  </a:tblGrid>
                  <a:tr h="365760">
                    <a:tc rowSpan="2"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Reglertypen</a:t>
                          </a:r>
                          <a:endParaRPr lang="de-DE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Reglereinstellwerte</a:t>
                          </a:r>
                          <a:r>
                            <a:rPr lang="de-DE" dirty="0" smtClean="0"/>
                            <a:t> nach Ziegler/Nichols</a:t>
                          </a:r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582" t="-108333" r="-19916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0" t="-108333" r="-10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420" t="-108333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582" t="-208333" r="-19916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PI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582" t="-308333" r="-19916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0" t="-308333" r="-1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-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PID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582" t="-408333" r="-19916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420" t="-408333" r="-1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420" t="-4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214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3.7 	Programmcode </a:t>
            </a:r>
            <a:r>
              <a:rPr lang="de-DE" dirty="0" err="1"/>
              <a:t>Arduino</a:t>
            </a:r>
            <a:endParaRPr lang="de-DE" dirty="0"/>
          </a:p>
        </p:txBody>
      </p:sp>
      <p:sp>
        <p:nvSpPr>
          <p:cNvPr id="7" name="Fußzeilenplatzhalter 2"/>
          <p:cNvSpPr txBox="1">
            <a:spLocks/>
          </p:cNvSpPr>
          <p:nvPr/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A9037-AC30-428F-9421-56833FF6A3CD}" type="datetime1">
              <a:rPr lang="de-DE" smtClean="0"/>
              <a:pPr/>
              <a:t>16.01.2015</a:t>
            </a:fld>
            <a:endParaRPr lang="de-DE" dirty="0"/>
          </a:p>
        </p:txBody>
      </p:sp>
      <p:sp>
        <p:nvSpPr>
          <p:cNvPr id="11" name="Inhaltsplatzhalter 7"/>
          <p:cNvSpPr txBox="1">
            <a:spLocks/>
          </p:cNvSpPr>
          <p:nvPr/>
        </p:nvSpPr>
        <p:spPr>
          <a:xfrm>
            <a:off x="5823712" y="3212976"/>
            <a:ext cx="429290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e-DE" sz="12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76064" y="1168378"/>
            <a:ext cx="8532440" cy="5270665"/>
            <a:chOff x="611560" y="1168378"/>
            <a:chExt cx="8532440" cy="5270665"/>
          </a:xfrm>
        </p:grpSpPr>
        <p:pic>
          <p:nvPicPr>
            <p:cNvPr id="13" name="Picture 2" descr="C:\Users\David\Desktop\bearbeitet-arduino-prog.teil1v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68378"/>
              <a:ext cx="6192688" cy="527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Inhaltsplatzhalter 7"/>
            <p:cNvSpPr txBox="1">
              <a:spLocks/>
            </p:cNvSpPr>
            <p:nvPr/>
          </p:nvSpPr>
          <p:spPr>
            <a:xfrm>
              <a:off x="2267744" y="1772816"/>
              <a:ext cx="540060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</a:t>
              </a:r>
              <a:r>
                <a:rPr lang="de-DE" sz="1200" dirty="0" smtClean="0"/>
                <a:t>Definierung und Initialisierung von Konstanten</a:t>
              </a:r>
            </a:p>
            <a:p>
              <a:endParaRPr lang="de-DE" sz="1200" dirty="0"/>
            </a:p>
          </p:txBody>
        </p:sp>
        <p:sp>
          <p:nvSpPr>
            <p:cNvPr id="15" name="Inhaltsplatzhalter 7"/>
            <p:cNvSpPr txBox="1">
              <a:spLocks/>
            </p:cNvSpPr>
            <p:nvPr/>
          </p:nvSpPr>
          <p:spPr>
            <a:xfrm>
              <a:off x="5823712" y="2430797"/>
              <a:ext cx="332028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</a:t>
              </a:r>
              <a:r>
                <a:rPr lang="de-DE" sz="1200" dirty="0" smtClean="0"/>
                <a:t>Definierung und Initialisierung von </a:t>
              </a:r>
            </a:p>
            <a:p>
              <a:pPr marL="0" indent="0">
                <a:buNone/>
              </a:pPr>
              <a:r>
                <a:rPr lang="de-DE" sz="1200" dirty="0" smtClean="0"/>
                <a:t>    	Variablen</a:t>
              </a:r>
              <a:endParaRPr lang="de-DE" sz="1200" dirty="0"/>
            </a:p>
          </p:txBody>
        </p:sp>
        <p:sp>
          <p:nvSpPr>
            <p:cNvPr id="16" name="Inhaltsplatzhalter 7"/>
            <p:cNvSpPr txBox="1">
              <a:spLocks/>
            </p:cNvSpPr>
            <p:nvPr/>
          </p:nvSpPr>
          <p:spPr>
            <a:xfrm>
              <a:off x="5823712" y="2924944"/>
              <a:ext cx="3320288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</a:t>
              </a:r>
              <a:r>
                <a:rPr lang="de-DE" sz="1200" dirty="0" smtClean="0"/>
                <a:t>Initialisierung PID-Regler Funktion</a:t>
              </a:r>
              <a:endParaRPr lang="de-DE" sz="1200" dirty="0"/>
            </a:p>
          </p:txBody>
        </p:sp>
        <p:sp>
          <p:nvSpPr>
            <p:cNvPr id="17" name="Inhaltsplatzhalter 7"/>
            <p:cNvSpPr txBox="1">
              <a:spLocks/>
            </p:cNvSpPr>
            <p:nvPr/>
          </p:nvSpPr>
          <p:spPr>
            <a:xfrm>
              <a:off x="5823712" y="3212976"/>
              <a:ext cx="3320288" cy="11521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Definierung und </a:t>
              </a:r>
              <a:r>
                <a:rPr lang="de-DE" sz="1200" dirty="0" smtClean="0"/>
                <a:t>Initialisierung 	Tiefpassfilter</a:t>
              </a:r>
              <a:endParaRPr lang="de-DE" sz="1200" dirty="0"/>
            </a:p>
          </p:txBody>
        </p:sp>
        <p:sp>
          <p:nvSpPr>
            <p:cNvPr id="18" name="Inhaltsplatzhalter 7"/>
            <p:cNvSpPr txBox="1">
              <a:spLocks/>
            </p:cNvSpPr>
            <p:nvPr/>
          </p:nvSpPr>
          <p:spPr>
            <a:xfrm>
              <a:off x="2483768" y="5805264"/>
              <a:ext cx="432048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</a:t>
              </a:r>
              <a:r>
                <a:rPr lang="de-DE" sz="1200" dirty="0" smtClean="0"/>
                <a:t>Einlesen der Potentiometer</a:t>
              </a:r>
            </a:p>
            <a:p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827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3.7 	Programmcode </a:t>
            </a:r>
            <a:r>
              <a:rPr lang="de-DE" dirty="0" err="1"/>
              <a:t>Arduino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07294" y="1412776"/>
            <a:ext cx="8305648" cy="5040560"/>
            <a:chOff x="838352" y="1318349"/>
            <a:chExt cx="8305648" cy="50405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352" y="1528419"/>
              <a:ext cx="4985360" cy="4830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Inhaltsplatzhalter 7"/>
                <p:cNvSpPr txBox="1">
                  <a:spLocks/>
                </p:cNvSpPr>
                <p:nvPr/>
              </p:nvSpPr>
              <p:spPr>
                <a:xfrm>
                  <a:off x="5823712" y="1318349"/>
                  <a:ext cx="2939288" cy="50405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de-DE" sz="1200" dirty="0" smtClean="0">
                      <a:sym typeface="Wingdings" panose="05000000000000000000" pitchFamily="2" charset="2"/>
                    </a:rPr>
                    <a:t>	Berechnung NTC Widerstand </a:t>
                  </a:r>
                  <a:r>
                    <a:rPr lang="de-DE" sz="1200" dirty="0" smtClean="0">
                      <a:sym typeface="Wingdings" panose="05000000000000000000" pitchFamily="2" charset="2"/>
                    </a:rPr>
                    <a:t>   </a:t>
                  </a:r>
                  <a:r>
                    <a:rPr lang="de-DE" sz="1200" dirty="0" smtClean="0">
                      <a:sym typeface="Wingdings" panose="05000000000000000000" pitchFamily="2" charset="2"/>
                    </a:rPr>
                    <a:t> </a:t>
                  </a:r>
                  <a:r>
                    <a:rPr lang="de-DE" sz="1200" dirty="0" smtClean="0">
                      <a:sym typeface="Wingdings" panose="05000000000000000000" pitchFamily="2" charset="2"/>
                    </a:rPr>
                    <a:t>	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de-DE" sz="1200" dirty="0" smtClean="0">
                      <a:sym typeface="Wingdings" panose="05000000000000000000" pitchFamily="2" charset="2"/>
                    </a:rPr>
                    <a:t>) und NTC Temperatur (</a:t>
                  </a:r>
                  <a14:m>
                    <m:oMath xmlns:m="http://schemas.openxmlformats.org/officeDocument/2006/math">
                      <m:r>
                        <a:rPr lang="de-DE" sz="1200" i="1" dirty="0" smtClean="0">
                          <a:latin typeface="Cambria Math"/>
                          <a:sym typeface="Wingdings" panose="05000000000000000000" pitchFamily="2" charset="2"/>
                        </a:rPr>
                        <m:t>𝑇</m:t>
                      </m:r>
                    </m:oMath>
                  </a14:m>
                  <a:r>
                    <a:rPr lang="de-DE" sz="1200" dirty="0" smtClean="0">
                      <a:sym typeface="Wingdings" panose="05000000000000000000" pitchFamily="2" charset="2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" name="Inhaltsplatzhalte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712" y="1318349"/>
                  <a:ext cx="2939288" cy="5040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20" b="-122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nhaltsplatzhalter 7"/>
            <p:cNvSpPr txBox="1">
              <a:spLocks/>
            </p:cNvSpPr>
            <p:nvPr/>
          </p:nvSpPr>
          <p:spPr>
            <a:xfrm>
              <a:off x="5823712" y="1678389"/>
              <a:ext cx="332028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</a:t>
              </a:r>
              <a:r>
                <a:rPr lang="de-DE" sz="1200" dirty="0" err="1" smtClean="0">
                  <a:sym typeface="Wingdings" panose="05000000000000000000" pitchFamily="2" charset="2"/>
                </a:rPr>
                <a:t>Potentiometerwiderstand</a:t>
              </a:r>
              <a:r>
                <a:rPr lang="de-DE" sz="1200" dirty="0" smtClean="0">
                  <a:sym typeface="Wingdings" panose="05000000000000000000" pitchFamily="2" charset="2"/>
                </a:rPr>
                <a:t> in 	Sollwerttemperatur umrechnen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Inhaltsplatzhalter 7"/>
                <p:cNvSpPr txBox="1">
                  <a:spLocks/>
                </p:cNvSpPr>
                <p:nvPr/>
              </p:nvSpPr>
              <p:spPr>
                <a:xfrm>
                  <a:off x="5823712" y="2830517"/>
                  <a:ext cx="2939288" cy="50405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8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de-DE" sz="1200" dirty="0" smtClean="0">
                      <a:sym typeface="Wingdings" panose="05000000000000000000" pitchFamily="2" charset="2"/>
                    </a:rPr>
                    <a:t>	</a:t>
                  </a:r>
                  <a:r>
                    <a:rPr lang="de-DE" sz="1200" dirty="0" err="1" smtClean="0">
                      <a:sym typeface="Wingdings" panose="05000000000000000000" pitchFamily="2" charset="2"/>
                    </a:rPr>
                    <a:t>Potentiometerwiderstand</a:t>
                  </a:r>
                  <a:r>
                    <a:rPr lang="de-DE" sz="1200" dirty="0" smtClean="0">
                      <a:sym typeface="Wingdings" panose="05000000000000000000" pitchFamily="2" charset="2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𝑃</m:t>
                          </m:r>
                        </m:sub>
                      </m:sSub>
                      <m:r>
                        <a:rPr lang="de-DE" sz="1200" i="1" dirty="0" smtClean="0"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</m:oMath>
                  </a14:m>
                  <a:r>
                    <a:rPr lang="de-DE" sz="1200" dirty="0" smtClean="0">
                      <a:sym typeface="Wingdings" panose="05000000000000000000" pitchFamily="2" charset="2"/>
                    </a:rPr>
                    <a:t>, 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𝐼</m:t>
                          </m:r>
                        </m:sub>
                      </m:sSub>
                      <m:r>
                        <a:rPr lang="de-DE" sz="1200" i="1" dirty="0" smtClean="0"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</m:oMath>
                  </a14:m>
                  <a:r>
                    <a:rPr lang="de-DE" sz="1200" dirty="0" smtClean="0">
                      <a:sym typeface="Wingdings" panose="05000000000000000000" pitchFamily="2" charset="2"/>
                    </a:rPr>
                    <a:t> und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𝐾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/>
                              <a:sym typeface="Wingdings" panose="05000000000000000000" pitchFamily="2" charset="2"/>
                            </a:rPr>
                            <m:t>𝐷</m:t>
                          </m:r>
                        </m:sub>
                      </m:sSub>
                      <m:r>
                        <a:rPr lang="de-DE" sz="1200" i="1" dirty="0" smtClean="0"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de-DE" sz="1200" i="1" dirty="0" smtClean="0">
                          <a:latin typeface="Cambria Math"/>
                          <a:sym typeface="Wingdings" panose="05000000000000000000" pitchFamily="2" charset="2"/>
                        </a:rPr>
                        <m:t>𝐴𝑛𝑡𝑒𝑖𝑙</m:t>
                      </m:r>
                    </m:oMath>
                  </a14:m>
                  <a:r>
                    <a:rPr lang="de-DE" sz="1200" dirty="0" smtClean="0">
                      <a:sym typeface="Wingdings" panose="05000000000000000000" pitchFamily="2" charset="2"/>
                    </a:rPr>
                    <a:t> umrechnen</a:t>
                  </a:r>
                </a:p>
              </p:txBody>
            </p:sp>
          </mc:Choice>
          <mc:Fallback>
            <p:sp>
              <p:nvSpPr>
                <p:cNvPr id="13" name="Inhaltsplatzhalte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712" y="2830517"/>
                  <a:ext cx="2939288" cy="50405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0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Inhaltsplatzhalter 7"/>
            <p:cNvSpPr txBox="1">
              <a:spLocks/>
            </p:cNvSpPr>
            <p:nvPr/>
          </p:nvSpPr>
          <p:spPr>
            <a:xfrm>
              <a:off x="5823712" y="3645024"/>
              <a:ext cx="293928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Begrenzung Mindestdrehzahl 	Lüfter</a:t>
              </a:r>
            </a:p>
          </p:txBody>
        </p:sp>
        <p:sp>
          <p:nvSpPr>
            <p:cNvPr id="15" name="Inhaltsplatzhalter 7"/>
            <p:cNvSpPr txBox="1">
              <a:spLocks/>
            </p:cNvSpPr>
            <p:nvPr/>
          </p:nvSpPr>
          <p:spPr>
            <a:xfrm>
              <a:off x="5823712" y="4437112"/>
              <a:ext cx="293928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 dirty="0" smtClean="0">
                  <a:sym typeface="Wingdings" panose="05000000000000000000" pitchFamily="2" charset="2"/>
                </a:rPr>
                <a:t>	Übergabe Variablen an serielle 	</a:t>
              </a:r>
              <a:r>
                <a:rPr lang="de-DE" sz="1200" dirty="0" err="1" smtClean="0">
                  <a:sym typeface="Wingdings" panose="05000000000000000000" pitchFamily="2" charset="2"/>
                </a:rPr>
                <a:t>Schnitstelle</a:t>
              </a:r>
              <a:endParaRPr lang="de-DE" sz="1200" dirty="0" smtClean="0"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546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Kontrolle und IST – Aufnahme ist immer wichtig</a:t>
            </a:r>
          </a:p>
          <a:p>
            <a:r>
              <a:rPr lang="de-DE" dirty="0" smtClean="0"/>
              <a:t>Ohne vollständige Dokumentation ist das Verständnis sehr schwer / teilweise unmöglich</a:t>
            </a:r>
          </a:p>
          <a:p>
            <a:r>
              <a:rPr lang="de-DE" smtClean="0"/>
              <a:t>MRT Vorlesungen </a:t>
            </a:r>
            <a:r>
              <a:rPr lang="de-DE" dirty="0" smtClean="0"/>
              <a:t>zum Ende sehr hilfreich</a:t>
            </a:r>
          </a:p>
          <a:p>
            <a:r>
              <a:rPr lang="de-DE" dirty="0" smtClean="0"/>
              <a:t>Zeit knapp bemessen</a:t>
            </a:r>
          </a:p>
          <a:p>
            <a:r>
              <a:rPr lang="de-DE" dirty="0" smtClean="0"/>
              <a:t>Motivation durch eigene Erfolge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28D-8BBC-423E-BD00-46B74B775AE9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/>
              <a:t>4.	Fazit / Reflexion</a:t>
            </a:r>
          </a:p>
        </p:txBody>
      </p:sp>
    </p:spTree>
    <p:extLst>
      <p:ext uri="{BB962C8B-B14F-4D97-AF65-F5344CB8AC3E}">
        <p14:creationId xmlns:p14="http://schemas.microsoft.com/office/powerpoint/2010/main" val="303796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Dokumentation vervollständigen: CAD, </a:t>
            </a:r>
            <a:r>
              <a:rPr lang="de-DE" dirty="0" err="1" smtClean="0"/>
              <a:t>Platinenlayout</a:t>
            </a:r>
            <a:endParaRPr lang="de-DE" dirty="0" smtClean="0"/>
          </a:p>
          <a:p>
            <a:r>
              <a:rPr lang="de-DE" dirty="0" smtClean="0"/>
              <a:t>Displayansteuerung implementieren</a:t>
            </a:r>
          </a:p>
          <a:p>
            <a:r>
              <a:rPr lang="de-DE" dirty="0" smtClean="0"/>
              <a:t>Evtl. Regelkreis ändern </a:t>
            </a:r>
          </a:p>
          <a:p>
            <a:pPr lvl="1"/>
            <a:r>
              <a:rPr lang="de-DE" dirty="0" smtClean="0"/>
              <a:t>Lüfter Störgröße</a:t>
            </a:r>
          </a:p>
          <a:p>
            <a:pPr lvl="1"/>
            <a:r>
              <a:rPr lang="de-DE" dirty="0" smtClean="0"/>
              <a:t>Peltier – Element regelbar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	</a:t>
            </a:r>
            <a:r>
              <a:rPr lang="de-DE" dirty="0" smtClean="0"/>
              <a:t>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50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988840"/>
            <a:ext cx="7683000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1.	Vorstellung Referenten</a:t>
            </a:r>
          </a:p>
          <a:p>
            <a:pPr marL="0" indent="0">
              <a:buNone/>
            </a:pPr>
            <a:r>
              <a:rPr lang="de-DE" dirty="0" smtClean="0"/>
              <a:t>2.	Aufgabenstellung</a:t>
            </a:r>
          </a:p>
          <a:p>
            <a:pPr marL="0" indent="0">
              <a:buNone/>
            </a:pPr>
            <a:r>
              <a:rPr lang="de-DE" dirty="0" smtClean="0"/>
              <a:t>3.</a:t>
            </a:r>
            <a:r>
              <a:rPr lang="de-DE" dirty="0"/>
              <a:t>	</a:t>
            </a:r>
            <a:r>
              <a:rPr lang="de-DE" dirty="0" smtClean="0"/>
              <a:t>Aufgabendurchführung</a:t>
            </a:r>
          </a:p>
          <a:p>
            <a:pPr marL="457200" lvl="1" indent="0">
              <a:buNone/>
            </a:pPr>
            <a:r>
              <a:rPr lang="de-DE" dirty="0" smtClean="0"/>
              <a:t>	3.1 	Ist-Aufnahme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	3.2 	Fehlerbehebung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3.3	Sprungantwort der Regelstrecke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3.4	Entwurf </a:t>
            </a:r>
            <a:r>
              <a:rPr lang="de-DE" dirty="0"/>
              <a:t>des Regelkreises</a:t>
            </a:r>
          </a:p>
          <a:p>
            <a:pPr marL="457200" lvl="1" indent="0">
              <a:buNone/>
            </a:pPr>
            <a:r>
              <a:rPr lang="de-DE" dirty="0" smtClean="0"/>
              <a:t>	3.5 	</a:t>
            </a:r>
            <a:r>
              <a:rPr lang="de-DE" dirty="0" err="1" smtClean="0"/>
              <a:t>Reglerauslegung</a:t>
            </a:r>
            <a:r>
              <a:rPr lang="de-DE" dirty="0" smtClean="0"/>
              <a:t> </a:t>
            </a:r>
            <a:r>
              <a:rPr lang="de-DE" dirty="0"/>
              <a:t>mit </a:t>
            </a:r>
            <a:r>
              <a:rPr lang="de-DE" dirty="0" smtClean="0"/>
              <a:t>Schwingungsmethode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3.6	Vergleich P-,PI- und PID-Regler</a:t>
            </a:r>
          </a:p>
          <a:p>
            <a:pPr marL="457200" lvl="1" indent="0">
              <a:buNone/>
            </a:pPr>
            <a:r>
              <a:rPr lang="de-DE" dirty="0" smtClean="0"/>
              <a:t>	3.7 	Programmcode </a:t>
            </a:r>
            <a:r>
              <a:rPr lang="de-DE" dirty="0" err="1" smtClean="0"/>
              <a:t>Arduino</a:t>
            </a:r>
            <a:r>
              <a:rPr lang="de-DE" dirty="0" smtClean="0"/>
              <a:t>	</a:t>
            </a:r>
          </a:p>
          <a:p>
            <a:pPr marL="0" indent="0">
              <a:buNone/>
            </a:pPr>
            <a:r>
              <a:rPr lang="de-DE" dirty="0" smtClean="0"/>
              <a:t>4.	Fazit / Reflexion</a:t>
            </a:r>
          </a:p>
          <a:p>
            <a:pPr marL="0" indent="0">
              <a:buNone/>
            </a:pPr>
            <a:r>
              <a:rPr lang="de-DE" dirty="0" smtClean="0"/>
              <a:t>5.	Ausblick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2364-9E83-4431-BFB7-B8147EE9A03F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FF51-984E-4F26-BCD2-B62958D80D5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/>
              <a:t>1.	Vorstellung Referenten</a:t>
            </a:r>
          </a:p>
        </p:txBody>
      </p:sp>
      <p:pic>
        <p:nvPicPr>
          <p:cNvPr id="9" name="Picture 5" descr="D:\Dropbox\HSHL\Gemeinsam_TDL\Technical English\Profilfotos_Inf_Prak2_ProfSchneider\David_Hötzel_zuschni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1487978" cy="1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ropbox\HSHL\Lars_Osthoff_zuschni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8" y="3573016"/>
            <a:ext cx="1485763" cy="15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55776" y="176843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David Hötzel</a:t>
            </a:r>
          </a:p>
          <a:p>
            <a:r>
              <a:rPr lang="de-DE" dirty="0" smtClean="0"/>
              <a:t>5. Semester MTR/Global Production Engineering</a:t>
            </a:r>
          </a:p>
          <a:p>
            <a:r>
              <a:rPr lang="de-DE" dirty="0" smtClean="0"/>
              <a:t>22 Jahre alt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55776" y="3885517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Lars Osthoff</a:t>
            </a:r>
          </a:p>
          <a:p>
            <a:r>
              <a:rPr lang="de-DE" dirty="0" smtClean="0"/>
              <a:t>5. Semester MTR/Global Production Engineering</a:t>
            </a:r>
          </a:p>
          <a:p>
            <a:r>
              <a:rPr lang="de-DE" dirty="0" smtClean="0"/>
              <a:t>25 Jahre alt</a:t>
            </a:r>
          </a:p>
        </p:txBody>
      </p:sp>
    </p:spTree>
    <p:extLst>
      <p:ext uri="{BB962C8B-B14F-4D97-AF65-F5344CB8AC3E}">
        <p14:creationId xmlns:p14="http://schemas.microsoft.com/office/powerpoint/2010/main" val="303796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Hötzel, Lars Osthoff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901F-4834-46E5-B97E-6EAB1FED7212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	</a:t>
            </a:r>
            <a:r>
              <a:rPr lang="de-DE" dirty="0" smtClean="0"/>
              <a:t>Aufgabenstellung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50" y="1571625"/>
            <a:ext cx="6193200" cy="4378325"/>
          </a:xfrm>
        </p:spPr>
      </p:pic>
      <p:sp>
        <p:nvSpPr>
          <p:cNvPr id="9" name="Textfeld 8"/>
          <p:cNvSpPr txBox="1"/>
          <p:nvPr/>
        </p:nvSpPr>
        <p:spPr>
          <a:xfrm>
            <a:off x="1281698" y="1932335"/>
            <a:ext cx="553998" cy="4017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800" dirty="0" smtClean="0"/>
              <a:t>Quelle: Prof. Dr. Ulrich Schneider, Prof. Dr. Mirek Göbel:</a:t>
            </a:r>
            <a:br>
              <a:rPr lang="de-DE" sz="800" dirty="0" smtClean="0"/>
            </a:br>
            <a:r>
              <a:rPr lang="de-DE" sz="800" dirty="0" smtClean="0"/>
              <a:t>“ET_Fachpraktikum – Auftaktveranstaltung“, </a:t>
            </a:r>
            <a:br>
              <a:rPr lang="de-DE" sz="800" dirty="0" smtClean="0"/>
            </a:br>
            <a:r>
              <a:rPr lang="de-DE" sz="800" dirty="0" smtClean="0"/>
              <a:t>abgerufen 09.01.2015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3796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Defekte Lötstellen</a:t>
            </a:r>
          </a:p>
          <a:p>
            <a:r>
              <a:rPr lang="de-DE" dirty="0" smtClean="0"/>
              <a:t>Keinen Schaltplan</a:t>
            </a:r>
          </a:p>
          <a:p>
            <a:r>
              <a:rPr lang="de-DE" dirty="0" smtClean="0"/>
              <a:t>Keine Bauteilunterlagen</a:t>
            </a:r>
          </a:p>
          <a:p>
            <a:r>
              <a:rPr lang="de-DE" dirty="0" smtClean="0"/>
              <a:t>Fehlerhafter Klemmbelegungsplan</a:t>
            </a:r>
          </a:p>
          <a:p>
            <a:r>
              <a:rPr lang="de-DE" dirty="0" smtClean="0"/>
              <a:t>Unzureichende Verbindung: </a:t>
            </a:r>
            <a:r>
              <a:rPr lang="de-DE" dirty="0" err="1" smtClean="0"/>
              <a:t>Arduino</a:t>
            </a:r>
            <a:r>
              <a:rPr lang="de-DE" dirty="0" smtClean="0"/>
              <a:t> &lt;-&gt; Versuchsaufbau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	Ist-Aufnahme</a:t>
            </a:r>
          </a:p>
        </p:txBody>
      </p:sp>
    </p:spTree>
    <p:extLst>
      <p:ext uri="{BB962C8B-B14F-4D97-AF65-F5344CB8AC3E}">
        <p14:creationId xmlns:p14="http://schemas.microsoft.com/office/powerpoint/2010/main" val="154045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Lötstellen neu verlötet</a:t>
            </a:r>
          </a:p>
          <a:p>
            <a:r>
              <a:rPr lang="de-DE" dirty="0" smtClean="0"/>
              <a:t>Klemmbelegungsplan berichtigt</a:t>
            </a:r>
          </a:p>
          <a:p>
            <a:r>
              <a:rPr lang="de-DE" dirty="0" err="1" smtClean="0"/>
              <a:t>Arduino</a:t>
            </a:r>
            <a:r>
              <a:rPr lang="de-DE" dirty="0" smtClean="0"/>
              <a:t> mit SUB-D Stecker in Gehäuse verbaut</a:t>
            </a:r>
          </a:p>
          <a:p>
            <a:r>
              <a:rPr lang="de-DE" dirty="0" smtClean="0"/>
              <a:t>Unverzichtbare Bauteilunterlagen beschafft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Referenten: David Hötzel, Lars 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3.2 	Fehlerbehebung</a:t>
            </a:r>
          </a:p>
        </p:txBody>
      </p:sp>
    </p:spTree>
    <p:extLst>
      <p:ext uri="{BB962C8B-B14F-4D97-AF65-F5344CB8AC3E}">
        <p14:creationId xmlns:p14="http://schemas.microsoft.com/office/powerpoint/2010/main" val="324009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</a:t>
            </a:r>
            <a:r>
              <a:rPr lang="de-DE" dirty="0" err="1" smtClean="0"/>
              <a:t>Hötzel</a:t>
            </a:r>
            <a:r>
              <a:rPr lang="de-DE" dirty="0" smtClean="0"/>
              <a:t>, Lars </a:t>
            </a:r>
            <a:r>
              <a:rPr lang="de-DE" dirty="0" err="1" smtClean="0"/>
              <a:t>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	Sprungantwort der Regelstrecke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51520" y="1700808"/>
            <a:ext cx="8640959" cy="2664296"/>
            <a:chOff x="251520" y="1916832"/>
            <a:chExt cx="8640959" cy="2664296"/>
          </a:xfrm>
        </p:grpSpPr>
        <p:pic>
          <p:nvPicPr>
            <p:cNvPr id="1026" name="Picture 2" descr="D:\David\Dropbox\01.Studium\08.David-Lars\GET-FP\v41-Temperaturregelkreis\WS_14-15\Dokumentation\get\Übertragungsfk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16832"/>
              <a:ext cx="5463764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estreifter Pfeil nach rechts 15"/>
            <p:cNvSpPr/>
            <p:nvPr/>
          </p:nvSpPr>
          <p:spPr>
            <a:xfrm>
              <a:off x="5868144" y="2060848"/>
              <a:ext cx="1224136" cy="864096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el 4"/>
                <p:cNvSpPr txBox="1">
                  <a:spLocks/>
                </p:cNvSpPr>
                <p:nvPr/>
              </p:nvSpPr>
              <p:spPr>
                <a:xfrm>
                  <a:off x="7235044" y="2294874"/>
                  <a:ext cx="1657435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 anchorCtr="0">
                  <a:normAutofit fontScale="92500"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2000" kern="1200" baseline="0">
                      <a:solidFill>
                        <a:schemeClr val="tx1"/>
                      </a:solidFill>
                      <a:latin typeface="Arial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𝑃𝑇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𝑉𝑒𝑟h𝑎𝑙𝑡𝑒𝑛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itel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044" y="2294874"/>
                  <a:ext cx="1657435" cy="39604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83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m 14"/>
              <p:cNvGraphicFramePr/>
              <p:nvPr>
                <p:extLst>
                  <p:ext uri="{D42A27DB-BD31-4B8C-83A1-F6EECF244321}">
                    <p14:modId xmlns:p14="http://schemas.microsoft.com/office/powerpoint/2010/main" val="2680163008"/>
                  </p:ext>
                </p:extLst>
              </p:nvPr>
            </p:nvGraphicFramePr>
            <p:xfrm>
              <a:off x="1139043" y="4509120"/>
              <a:ext cx="3648981" cy="189707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5" name="Diagramm 14"/>
              <p:cNvGraphicFramePr/>
              <p:nvPr>
                <p:extLst>
                  <p:ext uri="{D42A27DB-BD31-4B8C-83A1-F6EECF244321}">
                    <p14:modId xmlns:p14="http://schemas.microsoft.com/office/powerpoint/2010/main" val="2680163008"/>
                  </p:ext>
                </p:extLst>
              </p:nvPr>
            </p:nvGraphicFramePr>
            <p:xfrm>
              <a:off x="1139043" y="4509120"/>
              <a:ext cx="3648981" cy="189707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20" name="Gestreifter Pfeil nach rechts 19"/>
          <p:cNvSpPr/>
          <p:nvPr/>
        </p:nvSpPr>
        <p:spPr>
          <a:xfrm rot="10800000">
            <a:off x="5103216" y="5013176"/>
            <a:ext cx="1224136" cy="86409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4"/>
          <p:cNvSpPr txBox="1">
            <a:spLocks/>
          </p:cNvSpPr>
          <p:nvPr/>
        </p:nvSpPr>
        <p:spPr>
          <a:xfrm>
            <a:off x="6462784" y="5310209"/>
            <a:ext cx="2141664" cy="2700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de-DE" dirty="0" smtClean="0"/>
              <a:t>Aus Log-Datei exakt berechnet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7"/>
              <p:cNvSpPr txBox="1">
                <a:spLocks/>
              </p:cNvSpPr>
              <p:nvPr/>
            </p:nvSpPr>
            <p:spPr>
              <a:xfrm>
                <a:off x="5920679" y="2996952"/>
                <a:ext cx="297180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e-DE" sz="1200" dirty="0" smtClean="0"/>
                  <a:t>Übertragungsfunktion:</a:t>
                </a:r>
              </a:p>
              <a:p>
                <a:pPr marL="0" indent="0" algn="ctr">
                  <a:buNone/>
                </a:pPr>
                <a:endParaRPr lang="de-DE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de-DE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de-DE" sz="3200" b="0" i="1" smtClean="0">
                              <a:latin typeface="Cambria Math"/>
                            </a:rPr>
                            <m:t>𝑇𝑠</m:t>
                          </m:r>
                          <m:r>
                            <a:rPr lang="de-DE" sz="32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13" name="Inhaltsplatzhalt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79" y="2996952"/>
                <a:ext cx="2971800" cy="1656184"/>
              </a:xfrm>
              <a:prstGeom prst="rect">
                <a:avLst/>
              </a:prstGeom>
              <a:blipFill rotWithShape="1">
                <a:blip r:embed="rId13"/>
                <a:stretch>
                  <a:fillRect t="-3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9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464496" cy="198834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</a:t>
            </a:r>
            <a:r>
              <a:rPr lang="de-DE" dirty="0" err="1" smtClean="0"/>
              <a:t>Hötzel</a:t>
            </a:r>
            <a:r>
              <a:rPr lang="de-DE" dirty="0" smtClean="0"/>
              <a:t>, Lars </a:t>
            </a:r>
            <a:r>
              <a:rPr lang="de-DE" dirty="0" err="1" smtClean="0"/>
              <a:t>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3.4	Entwurf des Regelkreises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 txBox="1">
                <a:spLocks/>
              </p:cNvSpPr>
              <p:nvPr/>
            </p:nvSpPr>
            <p:spPr>
              <a:xfrm>
                <a:off x="2303021" y="1844824"/>
                <a:ext cx="4537958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/>
                  <a:t>Sollwert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b="0" i="1" smtClean="0">
                        <a:latin typeface="Cambria Math"/>
                      </a:rPr>
                      <m:t>ω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𝑖𝑛</m:t>
                    </m:r>
                    <m:r>
                      <a:rPr lang="de-DE" sz="1200" b="0" i="1" smtClean="0">
                        <a:latin typeface="Cambria Math"/>
                      </a:rPr>
                      <m:t> °</m:t>
                    </m:r>
                    <m:r>
                      <a:rPr lang="de-DE" sz="1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de-DE" sz="1200" dirty="0" smtClean="0"/>
                  <a:t> – Temperaturvorgabe durch Potentiometer</a:t>
                </a:r>
              </a:p>
              <a:p>
                <a:r>
                  <a:rPr lang="de-DE" sz="1200" dirty="0" smtClean="0"/>
                  <a:t>Regelabweichung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/>
                      </a:rPr>
                      <m:t>𝑒</m:t>
                    </m:r>
                    <m:r>
                      <a:rPr lang="de-DE" sz="1200" b="0" i="1" smtClean="0">
                        <a:latin typeface="Cambria Math"/>
                      </a:rPr>
                      <m:t>=</m:t>
                    </m:r>
                    <m:r>
                      <a:rPr lang="el-GR" sz="1200" i="1">
                        <a:latin typeface="Cambria Math"/>
                      </a:rPr>
                      <m:t>𝜔</m:t>
                    </m:r>
                    <m:r>
                      <a:rPr lang="de-DE" sz="1200" b="0" i="1" smtClean="0">
                        <a:latin typeface="Cambria Math"/>
                      </a:rPr>
                      <m:t>−</m:t>
                    </m:r>
                    <m:r>
                      <a:rPr lang="de-DE" sz="1200" b="0" i="1" smtClean="0">
                        <a:latin typeface="Cambria Math"/>
                      </a:rPr>
                      <m:t>𝑟</m:t>
                    </m:r>
                  </m:oMath>
                </a14:m>
                <a:endParaRPr lang="de-DE" sz="1200" dirty="0" smtClean="0"/>
              </a:p>
              <a:p>
                <a:r>
                  <a:rPr lang="de-DE" sz="1200" dirty="0" smtClean="0"/>
                  <a:t>Rückführgröße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/>
                      </a:rPr>
                      <m:t>𝑟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𝑖𝑛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200" b="0" i="1" smtClean="0">
                        <a:latin typeface="Cambria Math"/>
                      </a:rPr>
                      <m:t>Ω</m:t>
                    </m:r>
                  </m:oMath>
                </a14:m>
                <a:r>
                  <a:rPr lang="de-DE" sz="1200" dirty="0" smtClean="0"/>
                  <a:t> – NTC Widerstand</a:t>
                </a:r>
              </a:p>
              <a:p>
                <a:pPr marL="0" indent="0">
                  <a:buNone/>
                </a:pPr>
                <a:endParaRPr lang="de-DE" sz="1200" dirty="0"/>
              </a:p>
            </p:txBody>
          </p:sp>
        </mc:Choice>
        <mc:Fallback xmlns="">
          <p:sp>
            <p:nvSpPr>
              <p:cNvPr id="8" name="Inhaltsplatzhalt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1" y="1844824"/>
                <a:ext cx="4537958" cy="720080"/>
              </a:xfrm>
              <a:prstGeom prst="rect">
                <a:avLst/>
              </a:prstGeom>
              <a:blipFill rotWithShape="1">
                <a:blip r:embed="rId3"/>
                <a:stretch>
                  <a:fillRect t="-847"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7"/>
              <p:cNvSpPr txBox="1">
                <a:spLocks/>
              </p:cNvSpPr>
              <p:nvPr/>
            </p:nvSpPr>
            <p:spPr>
              <a:xfrm>
                <a:off x="2286000" y="4869160"/>
                <a:ext cx="4572000" cy="931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200" dirty="0" smtClean="0"/>
                  <a:t>Stellgröße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/>
                      </a:rPr>
                      <m:t>𝑦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𝑖𝑛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de-DE" sz="1200" dirty="0" smtClean="0"/>
                  <a:t> </a:t>
                </a:r>
                <a:r>
                  <a:rPr lang="de-DE" sz="1200" dirty="0"/>
                  <a:t>–</a:t>
                </a:r>
                <a:r>
                  <a:rPr lang="de-DE" sz="1200" dirty="0" smtClean="0"/>
                  <a:t> Spannung Lüfter (PWM-Signal)</a:t>
                </a:r>
              </a:p>
              <a:p>
                <a:r>
                  <a:rPr lang="de-DE" sz="1200" dirty="0" smtClean="0"/>
                  <a:t>Regelgröße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/>
                      </a:rPr>
                      <m:t>𝑥</m:t>
                    </m:r>
                    <m:r>
                      <a:rPr lang="de-DE" sz="1200" b="0" i="1" smtClean="0">
                        <a:latin typeface="Cambria Math"/>
                      </a:rPr>
                      <m:t> </m:t>
                    </m:r>
                    <m:r>
                      <a:rPr lang="de-DE" sz="1200" b="0" i="1" smtClean="0">
                        <a:latin typeface="Cambria Math"/>
                      </a:rPr>
                      <m:t>𝑖𝑛</m:t>
                    </m:r>
                    <m:r>
                      <a:rPr lang="de-DE" sz="1200" b="0" i="1" smtClean="0">
                        <a:latin typeface="Cambria Math"/>
                      </a:rPr>
                      <m:t> °</m:t>
                    </m:r>
                    <m:r>
                      <a:rPr lang="de-DE" sz="1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de-DE" sz="1200" dirty="0" smtClean="0"/>
                  <a:t> – </a:t>
                </a:r>
                <a:r>
                  <a:rPr lang="de-DE" sz="1200" dirty="0" err="1" smtClean="0"/>
                  <a:t>Isttemperatur</a:t>
                </a:r>
                <a:r>
                  <a:rPr lang="de-DE" sz="1200" dirty="0" smtClean="0"/>
                  <a:t> </a:t>
                </a:r>
              </a:p>
              <a:p>
                <a:r>
                  <a:rPr lang="de-DE" sz="1200" dirty="0" smtClean="0"/>
                  <a:t>Störgröße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de-DE" sz="1200" dirty="0" smtClean="0"/>
                  <a:t> </a:t>
                </a:r>
                <a:r>
                  <a:rPr lang="de-DE" sz="1200" dirty="0"/>
                  <a:t>– </a:t>
                </a:r>
                <a:r>
                  <a:rPr lang="de-DE" sz="1200" dirty="0" smtClean="0"/>
                  <a:t>äußere Temperatureinflüsse auf die Regelstrecke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9" name="Inhaltsplatzhalt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69160"/>
                <a:ext cx="4572000" cy="931860"/>
              </a:xfrm>
              <a:prstGeom prst="rect">
                <a:avLst/>
              </a:prstGeom>
              <a:blipFill rotWithShape="1">
                <a:blip r:embed="rId4"/>
                <a:stretch>
                  <a:fillRect t="-654" b="-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1783532" y="700112"/>
            <a:ext cx="553998" cy="4017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800" dirty="0" smtClean="0"/>
              <a:t>Quelle: Prof. Dr. Mirek Göbel:</a:t>
            </a:r>
            <a:br>
              <a:rPr lang="de-DE" sz="800" dirty="0" smtClean="0"/>
            </a:br>
            <a:r>
              <a:rPr lang="de-DE" sz="800" dirty="0" smtClean="0"/>
              <a:t>“Vorlesung Mess- und Regelungstechnik“, </a:t>
            </a:r>
            <a:br>
              <a:rPr lang="de-DE" sz="800" dirty="0" smtClean="0"/>
            </a:br>
            <a:r>
              <a:rPr lang="de-DE" sz="800" dirty="0" smtClean="0"/>
              <a:t>abgerufen 09.01.2015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1997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Referenten: David </a:t>
            </a:r>
            <a:r>
              <a:rPr lang="de-DE" dirty="0" err="1" smtClean="0"/>
              <a:t>Hötzel</a:t>
            </a:r>
            <a:r>
              <a:rPr lang="de-DE" dirty="0" smtClean="0"/>
              <a:t>, Lars </a:t>
            </a:r>
            <a:r>
              <a:rPr lang="de-DE" dirty="0" err="1" smtClean="0"/>
              <a:t>Osthoff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9037-AC30-428F-9421-56833FF6A3CD}" type="datetime1">
              <a:rPr lang="de-DE" smtClean="0"/>
              <a:t>16.01.2015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0000" y="578070"/>
            <a:ext cx="6120000" cy="864000"/>
          </a:xfrm>
        </p:spPr>
        <p:txBody>
          <a:bodyPr/>
          <a:lstStyle/>
          <a:p>
            <a:r>
              <a:rPr lang="de-DE" dirty="0" smtClean="0"/>
              <a:t>3.5 </a:t>
            </a:r>
            <a:r>
              <a:rPr lang="de-DE" dirty="0"/>
              <a:t>	</a:t>
            </a:r>
            <a:r>
              <a:rPr lang="de-DE" dirty="0" err="1"/>
              <a:t>Reglerauslegung</a:t>
            </a:r>
            <a:r>
              <a:rPr lang="de-DE" dirty="0"/>
              <a:t> mit </a:t>
            </a:r>
            <a:r>
              <a:rPr lang="de-DE" dirty="0" smtClean="0"/>
              <a:t>Schwingungsmethode 	nach Ziegler/Nichols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2782302192"/>
                  </p:ext>
                </p:extLst>
              </p:nvPr>
            </p:nvGraphicFramePr>
            <p:xfrm>
              <a:off x="1691680" y="5157192"/>
              <a:ext cx="2592288" cy="10959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Diagramm 9"/>
              <p:cNvGraphicFramePr/>
              <p:nvPr>
                <p:extLst>
                  <p:ext uri="{D42A27DB-BD31-4B8C-83A1-F6EECF244321}">
                    <p14:modId xmlns:p14="http://schemas.microsoft.com/office/powerpoint/2010/main" val="2782302192"/>
                  </p:ext>
                </p:extLst>
              </p:nvPr>
            </p:nvGraphicFramePr>
            <p:xfrm>
              <a:off x="1691680" y="5157192"/>
              <a:ext cx="2592288" cy="10959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1" name="Gestreifter Pfeil nach rechts 10"/>
          <p:cNvSpPr/>
          <p:nvPr/>
        </p:nvSpPr>
        <p:spPr>
          <a:xfrm rot="10800000">
            <a:off x="4427985" y="5589239"/>
            <a:ext cx="1224136" cy="86409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5895672" y="5492368"/>
            <a:ext cx="2867328" cy="1104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de-DE" sz="1600" dirty="0" smtClean="0"/>
              <a:t>Periodendauer aus Simulink-Graphen ermittelt </a:t>
            </a:r>
            <a:endParaRPr lang="de-DE" sz="1600" dirty="0"/>
          </a:p>
          <a:p>
            <a:endParaRPr lang="de-DE" dirty="0"/>
          </a:p>
        </p:txBody>
      </p:sp>
      <p:pic>
        <p:nvPicPr>
          <p:cNvPr id="1026" name="Picture 2" descr="C:\Users\David\Desktop\simulink-schwingungsmethod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7" y="2181385"/>
            <a:ext cx="43204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7"/>
              <p:cNvSpPr txBox="1">
                <a:spLocks/>
              </p:cNvSpPr>
              <p:nvPr/>
            </p:nvSpPr>
            <p:spPr>
              <a:xfrm>
                <a:off x="247567" y="3645024"/>
                <a:ext cx="4320481" cy="12198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400" dirty="0" smtClean="0"/>
                  <a:t>Regelstrecke aufgrund der großen Zeitkonstante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𝑇</m:t>
                    </m:r>
                    <m:r>
                      <a:rPr lang="de-DE" sz="1400" b="0" i="1" smtClean="0">
                        <a:latin typeface="Cambria Math"/>
                      </a:rPr>
                      <m:t>=135 </m:t>
                    </m:r>
                    <m:r>
                      <a:rPr lang="de-DE" sz="1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sz="1400" dirty="0" smtClean="0"/>
                  <a:t> träge</a:t>
                </a:r>
              </a:p>
              <a:p>
                <a:pPr lvl="0"/>
                <a:r>
                  <a:rPr lang="de-DE" sz="1400" dirty="0" smtClean="0"/>
                  <a:t>Simulation in Simulink: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sz="1400" dirty="0" smtClean="0"/>
                  <a:t> (im Modell </a:t>
                </a:r>
                <a:r>
                  <a:rPr lang="de-DE" sz="1400" dirty="0" smtClean="0">
                    <a:sym typeface="Wingdings" panose="05000000000000000000" pitchFamily="2" charset="2"/>
                  </a:rPr>
                  <a:t> </a:t>
                </a:r>
                <a:r>
                  <a:rPr lang="de-DE" sz="1400" dirty="0" err="1" smtClean="0">
                    <a:sym typeface="Wingdings" panose="05000000000000000000" pitchFamily="2" charset="2"/>
                  </a:rPr>
                  <a:t>Gain</a:t>
                </a:r>
                <a:r>
                  <a:rPr lang="de-DE" sz="1400" dirty="0" smtClean="0">
                    <a:sym typeface="Wingdings" panose="05000000000000000000" pitchFamily="2" charset="2"/>
                  </a:rPr>
                  <a:t>) erhöhen bis Dauerschwingungen auftreten</a:t>
                </a:r>
                <a:endParaRPr lang="de-DE" sz="1400" dirty="0"/>
              </a:p>
              <a:p>
                <a:pPr lvl="0"/>
                <a:r>
                  <a:rPr lang="de-DE" sz="1400" dirty="0" smtClean="0"/>
                  <a:t>Bestimmen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𝑅</m:t>
                        </m:r>
                        <m:r>
                          <a:rPr lang="de-DE" sz="1400" i="1">
                            <a:latin typeface="Cambria Math"/>
                          </a:rPr>
                          <m:t>,  </m:t>
                        </m:r>
                        <m:r>
                          <a:rPr lang="de-DE" sz="1400" i="1">
                            <a:latin typeface="Cambria Math"/>
                          </a:rPr>
                          <m:t>𝐾𝑟𝑖𝑡</m:t>
                        </m:r>
                      </m:sub>
                    </m:sSub>
                  </m:oMath>
                </a14:m>
                <a:r>
                  <a:rPr lang="de-DE" sz="1400" dirty="0" smtClean="0"/>
                  <a:t> aus Plot  </a:t>
                </a:r>
              </a:p>
            </p:txBody>
          </p:sp>
        </mc:Choice>
        <mc:Fallback xmlns="">
          <p:sp>
            <p:nvSpPr>
              <p:cNvPr id="13" name="Inhaltsplatzhalt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7" y="3645024"/>
                <a:ext cx="4320481" cy="1219892"/>
              </a:xfrm>
              <a:prstGeom prst="rect">
                <a:avLst/>
              </a:prstGeom>
              <a:blipFill rotWithShape="1">
                <a:blip r:embed="rId12"/>
                <a:stretch>
                  <a:fillRect l="-282" t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David\Desktop\dauerschwingen 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19" y="1700808"/>
            <a:ext cx="39730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2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22_HSHL_Präsentationsvorlage_animi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100622_HSHL_Präsentationsvorlage_animiert</Template>
  <TotalTime>0</TotalTime>
  <Words>447</Words>
  <Application>Microsoft Office PowerPoint</Application>
  <PresentationFormat>Bildschirmpräsentation (4:3)</PresentationFormat>
  <Paragraphs>128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100622_HSHL_Präsentationsvorlage_animiert</vt:lpstr>
      <vt:lpstr>PowerPoint-Präsentation</vt:lpstr>
      <vt:lpstr>Inhalt</vt:lpstr>
      <vt:lpstr>1. Vorstellung Referenten</vt:lpstr>
      <vt:lpstr>2. Aufgabenstellung</vt:lpstr>
      <vt:lpstr>3.1  Ist-Aufnahme</vt:lpstr>
      <vt:lpstr>3.2  Fehlerbehebung</vt:lpstr>
      <vt:lpstr>3.3 Sprungantwort der Regelstrecke</vt:lpstr>
      <vt:lpstr>3.4 Entwurf des Regelkreises</vt:lpstr>
      <vt:lpstr>3.5  Reglerauslegung mit Schwingungsmethode  nach Ziegler/Nichols</vt:lpstr>
      <vt:lpstr>3.6 Vergleich P-,PI- und PID-Regler</vt:lpstr>
      <vt:lpstr>3.7  Programmcode Arduino</vt:lpstr>
      <vt:lpstr>3.7  Programmcode Arduino</vt:lpstr>
      <vt:lpstr>4. Fazit / Reflexion</vt:lpstr>
      <vt:lpstr>5. Ausblick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Lars Osthoff</dc:creator>
  <cp:lastModifiedBy>DeHa</cp:lastModifiedBy>
  <cp:revision>48</cp:revision>
  <dcterms:created xsi:type="dcterms:W3CDTF">2015-01-09T14:07:11Z</dcterms:created>
  <dcterms:modified xsi:type="dcterms:W3CDTF">2015-01-16T10:58:16Z</dcterms:modified>
</cp:coreProperties>
</file>