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2" r:id="rId3"/>
    <p:sldId id="258" r:id="rId4"/>
    <p:sldId id="259" r:id="rId5"/>
    <p:sldId id="260" r:id="rId6"/>
    <p:sldId id="264" r:id="rId7"/>
    <p:sldId id="265" r:id="rId8"/>
    <p:sldId id="263" r:id="rId9"/>
    <p:sldId id="266" r:id="rId10"/>
    <p:sldId id="267" r:id="rId11"/>
    <p:sldId id="271" r:id="rId12"/>
    <p:sldId id="268" r:id="rId13"/>
    <p:sldId id="270" r:id="rId14"/>
    <p:sldId id="269" r:id="rId15"/>
    <p:sldId id="273" r:id="rId16"/>
    <p:sldId id="276" r:id="rId17"/>
    <p:sldId id="272" r:id="rId18"/>
    <p:sldId id="274" r:id="rId19"/>
    <p:sldId id="275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D9D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42" autoAdjust="0"/>
    <p:restoredTop sz="94650" autoAdjust="0"/>
  </p:normalViewPr>
  <p:slideViewPr>
    <p:cSldViewPr snapToGrid="0" snapToObjects="1">
      <p:cViewPr varScale="1">
        <p:scale>
          <a:sx n="103" d="100"/>
          <a:sy n="103" d="100"/>
        </p:scale>
        <p:origin x="114" y="5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817F0-84FC-C145-AFC3-FA42D1D21F8E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6E92-7EF2-5A47-8774-75AC8D7375D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19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FA3C8-DE25-7348-A1F7-D749F91943C8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E6540-DBC8-1449-A578-CCAD6D2991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266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4002" y="1438813"/>
            <a:ext cx="10027213" cy="1470025"/>
          </a:xfrm>
        </p:spPr>
        <p:txBody>
          <a:bodyPr>
            <a:normAutofit/>
          </a:bodyPr>
          <a:lstStyle>
            <a:lvl1pPr algn="l">
              <a:defRPr sz="4000" b="1" i="0">
                <a:latin typeface="Source Sans Pro"/>
                <a:cs typeface="Source Sans Pro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64002" y="3176700"/>
            <a:ext cx="10027213" cy="2254848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864000" y="6492816"/>
            <a:ext cx="2844800" cy="1119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fld id="{E98B6C37-2B41-447B-8764-EF2F69375CF8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31200" y="6493481"/>
            <a:ext cx="284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700" b="0" i="0">
                <a:latin typeface="Source Sans Pro"/>
                <a:cs typeface="Source Sans Pro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12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864000" y="6492816"/>
            <a:ext cx="2844800" cy="1119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fld id="{0EFF8CB1-A472-480D-BCA1-90B3EE077451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31200" y="6493481"/>
            <a:ext cx="284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700" b="0" i="0">
                <a:latin typeface="Source Sans Pro"/>
                <a:cs typeface="Source Sans Pro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26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8698-3B69-4369-916A-E97E263B09F8}" type="datetime1">
              <a:rPr lang="de-DE" smtClean="0"/>
              <a:t>09.01.2024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700" b="0" i="0">
                <a:latin typeface="Source Sans Pro"/>
                <a:cs typeface="Source Sans Pro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06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64000" y="2020711"/>
            <a:ext cx="5130400" cy="41054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020711"/>
            <a:ext cx="4900309" cy="410545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9397-C7CE-464C-BC4B-705C0F4D343C}" type="datetime1">
              <a:rPr lang="de-DE" smtClean="0"/>
              <a:t>09.01.2024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700" b="0" i="0">
                <a:latin typeface="Source Sans Pro"/>
                <a:cs typeface="Source Sans Pro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96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79E0-D755-4A20-B007-D384763E26EA}" type="datetime1">
              <a:rPr lang="de-DE" smtClean="0"/>
              <a:t>09.01.2024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700" b="0" i="0">
                <a:latin typeface="Source Sans Pro"/>
                <a:cs typeface="Source Sans Pro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08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1DC17-05ED-436E-B781-DC25AA7DE434}" type="datetime1">
              <a:rPr lang="de-DE" smtClean="0"/>
              <a:t>09.01.2024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700" b="0" i="0">
                <a:latin typeface="Source Sans Pro"/>
                <a:cs typeface="Source Sans Pro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446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699910"/>
            <a:ext cx="4011084" cy="73518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4" y="699911"/>
            <a:ext cx="6499578" cy="54262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580444"/>
            <a:ext cx="4011084" cy="4545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36A-6039-48C2-952F-36FEC0099677}" type="datetime1">
              <a:rPr lang="de-DE" smtClean="0"/>
              <a:t>09.01.2024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700" b="0" i="0">
                <a:latin typeface="Source Sans Pro"/>
                <a:cs typeface="Source Sans Pro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067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648000"/>
            <a:ext cx="11376000" cy="56700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64000" y="745650"/>
            <a:ext cx="102339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64000" y="2021181"/>
            <a:ext cx="10233909" cy="4104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64000" y="6492816"/>
            <a:ext cx="2844800" cy="11195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700" b="0" i="0" smtClean="0">
                <a:latin typeface="Source Sans Pro"/>
                <a:cs typeface="Source Sans Pro"/>
              </a:defRPr>
            </a:lvl1pPr>
          </a:lstStyle>
          <a:p>
            <a:fld id="{92E91965-D069-4BD7-BD9B-AD3146D99A70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31200" y="6493481"/>
            <a:ext cx="284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 i="0">
                <a:solidFill>
                  <a:schemeClr val="tx1"/>
                </a:solidFill>
                <a:latin typeface="Source Sans Pro"/>
                <a:cs typeface="Source Sans Pro"/>
              </a:defRPr>
            </a:lvl1pPr>
          </a:lstStyle>
          <a:p>
            <a:fld id="{E7BE1CCD-89A0-CC45-BF3E-2A331A7F049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e-DE" sz="700" b="0" i="0">
                <a:latin typeface="Source Sans Pro"/>
                <a:cs typeface="Source Sans Pro"/>
              </a:defRPr>
            </a:lvl1pPr>
          </a:lstStyle>
          <a:p>
            <a:endParaRPr lang="de-DE"/>
          </a:p>
        </p:txBody>
      </p:sp>
      <p:pic>
        <p:nvPicPr>
          <p:cNvPr id="9" name="Bild 6" descr="HSHL_Logo_horizontal_RGB_Sequenz_Animation.gif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00" y="247172"/>
            <a:ext cx="1404000" cy="2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9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Source Sans Pro"/>
          <a:ea typeface="+mj-ea"/>
          <a:cs typeface="Source Sans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4003" y="1438813"/>
            <a:ext cx="5231998" cy="2379043"/>
          </a:xfrm>
        </p:spPr>
        <p:txBody>
          <a:bodyPr>
            <a:normAutofit/>
          </a:bodyPr>
          <a:lstStyle/>
          <a:p>
            <a:r>
              <a:rPr lang="de-DE" sz="3000" dirty="0"/>
              <a:t>Produktionstechnik – Praktikum</a:t>
            </a:r>
            <a:br>
              <a:rPr lang="de-DE" sz="3000" dirty="0"/>
            </a:br>
            <a:br>
              <a:rPr lang="de-DE" sz="3000" dirty="0"/>
            </a:br>
            <a:r>
              <a:rPr lang="de-DE" sz="3000" dirty="0"/>
              <a:t>Abschlusspräsentation </a:t>
            </a:r>
            <a:br>
              <a:rPr lang="de-DE" sz="3000" dirty="0"/>
            </a:br>
            <a:r>
              <a:rPr lang="de-DE" sz="3000" dirty="0"/>
              <a:t>Station Schweißen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64003" y="3949162"/>
            <a:ext cx="5231998" cy="1482385"/>
          </a:xfrm>
        </p:spPr>
        <p:txBody>
          <a:bodyPr>
            <a:normAutofit/>
          </a:bodyPr>
          <a:lstStyle/>
          <a:p>
            <a:r>
              <a:rPr lang="de-DE" sz="2600" dirty="0"/>
              <a:t>Student: Darvin Welslau </a:t>
            </a:r>
          </a:p>
          <a:p>
            <a:r>
              <a:rPr lang="de-DE" sz="2600" dirty="0"/>
              <a:t>Studiengang: Mechatronik </a:t>
            </a:r>
          </a:p>
          <a:p>
            <a:r>
              <a:rPr lang="de-DE" sz="2600" dirty="0"/>
              <a:t>Datum: 09.01.2024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D90B81-FBA1-4ABA-8D3F-628F11B9E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8314"/>
            <a:ext cx="4019966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28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2A99B-A7BE-475F-F3C4-9C9CA987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Mitsubishi </a:t>
            </a:r>
            <a:r>
              <a:rPr lang="de-DE" dirty="0" err="1"/>
              <a:t>Melfa</a:t>
            </a:r>
            <a:r>
              <a:rPr lang="de-DE" dirty="0"/>
              <a:t> RV-2AJ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852A9-667A-0873-C78C-16F0B4EB11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FF8CB1-A472-480D-BCA1-90B3EE077451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5BD0D4-198E-553F-6F80-5CF1F4A0A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E3FD47-0B89-79E0-C318-FC4FEB173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B00F7149-6CCD-9C20-A4BF-9BB587463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226792"/>
              </p:ext>
            </p:extLst>
          </p:nvPr>
        </p:nvGraphicFramePr>
        <p:xfrm>
          <a:off x="7140230" y="3062794"/>
          <a:ext cx="303438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932">
                <a:tc>
                  <a:txBody>
                    <a:bodyPr/>
                    <a:lstStyle/>
                    <a:p>
                      <a:r>
                        <a:rPr lang="de-DE" sz="1400" dirty="0"/>
                        <a:t>Achsen-bezeichnung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Bedeutung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7">
                <a:tc>
                  <a:txBody>
                    <a:bodyPr/>
                    <a:lstStyle/>
                    <a:p>
                      <a:r>
                        <a:rPr lang="de-DE" sz="1400" dirty="0"/>
                        <a:t>J1-Achse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Mittelteilachse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J2-Achse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Schulterachse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J3-Achse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Ellbogenachse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9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J5-Achse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Handgelenk-neigungsachse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9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J6-Achse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Handgelenkdreh-achse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Grafik 7" descr="Bildschirmausschnitt">
            <a:extLst>
              <a:ext uri="{FF2B5EF4-FFF2-40B4-BE49-F238E27FC236}">
                <a16:creationId xmlns:a16="http://schemas.microsoft.com/office/drawing/2014/main" id="{73B893BE-F0D0-B903-3E08-213FA8A82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2482118"/>
            <a:ext cx="4187772" cy="36302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D8AA64F-D749-7501-4860-78ADD21ED31C}"/>
              </a:ext>
            </a:extLst>
          </p:cNvPr>
          <p:cNvSpPr txBox="1"/>
          <p:nvPr/>
        </p:nvSpPr>
        <p:spPr>
          <a:xfrm>
            <a:off x="373806" y="1961132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Komponenten eines 5-achsigen Roboterarms:</a:t>
            </a:r>
            <a:br>
              <a:rPr lang="de-D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de-DE" sz="20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22EED2F-938D-167E-41D8-E4720AB5FE91}"/>
              </a:ext>
            </a:extLst>
          </p:cNvPr>
          <p:cNvSpPr txBox="1"/>
          <p:nvPr/>
        </p:nvSpPr>
        <p:spPr>
          <a:xfrm>
            <a:off x="5723766" y="2508296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Achsenbezeichnung beim 5-achsigen Roboterarm:</a:t>
            </a:r>
            <a:br>
              <a:rPr lang="de-DE" sz="20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de-DE" sz="20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06F77-304B-7C74-439B-24153D4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745650"/>
            <a:ext cx="10233909" cy="1143000"/>
          </a:xfrm>
        </p:spPr>
        <p:txBody>
          <a:bodyPr anchor="ctr">
            <a:normAutofit/>
          </a:bodyPr>
          <a:lstStyle/>
          <a:p>
            <a:r>
              <a:rPr lang="de-DE" dirty="0"/>
              <a:t>Lötstation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0A85D7-8D16-BAC3-5A82-B154C7C41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4000" y="6492816"/>
            <a:ext cx="2844800" cy="11195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EFF8CB1-A472-480D-BCA1-90B3EE077451}" type="datetime1">
              <a:rPr lang="de-DE" smtClean="0"/>
              <a:pPr>
                <a:spcAft>
                  <a:spcPts val="600"/>
                </a:spcAft>
              </a:pPr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F4687AB-56E2-EF4D-5679-F185F8DC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200" y="6493481"/>
            <a:ext cx="2844800" cy="11129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7BE1CCD-89A0-CC45-BF3E-2A331A7F0490}" type="slidenum">
              <a:rPr lang="de-DE" smtClean="0"/>
              <a:pPr>
                <a:spcAft>
                  <a:spcPts val="600"/>
                </a:spcAft>
              </a:pPr>
              <a:t>11</a:t>
            </a:fld>
            <a:endParaRPr lang="de-DE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906BF764-3C7B-23C7-5B69-4DB17A66C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5C3D5FD-B031-568A-FC7B-839535F7A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0" y="2714004"/>
            <a:ext cx="5130400" cy="3412160"/>
          </a:xfrm>
        </p:spPr>
        <p:txBody>
          <a:bodyPr>
            <a:normAutofit/>
          </a:bodyPr>
          <a:lstStyle/>
          <a:p>
            <a:r>
              <a:rPr lang="de-DE" sz="2000" dirty="0"/>
              <a:t>Technische Daten: 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Temperaturbereich: 100 – 500°C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einstellbare Luftmenge 1 – 99 % 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Sleep-Funktion 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3 Programm – Lots 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Kühlungsfunktion zur Langlebigkeit</a:t>
            </a:r>
          </a:p>
        </p:txBody>
      </p:sp>
      <p:pic>
        <p:nvPicPr>
          <p:cNvPr id="1028" name="Picture 4" descr="Heißluft Lötstation, ST-8800D, 1-Kanal, 800 W ATTEN ST8800D">
            <a:extLst>
              <a:ext uri="{FF2B5EF4-FFF2-40B4-BE49-F238E27FC236}">
                <a16:creationId xmlns:a16="http://schemas.microsoft.com/office/drawing/2014/main" id="{2A22B8CF-7007-4A9C-79F2-24631AEB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20" y="2152273"/>
            <a:ext cx="3412160" cy="34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908DF08-E227-01C2-BF56-487F96B6BDEA}"/>
              </a:ext>
            </a:extLst>
          </p:cNvPr>
          <p:cNvSpPr txBox="1"/>
          <p:nvPr/>
        </p:nvSpPr>
        <p:spPr>
          <a:xfrm>
            <a:off x="6525364" y="1571002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Station ST-8800 D</a:t>
            </a:r>
          </a:p>
        </p:txBody>
      </p:sp>
    </p:spTree>
    <p:extLst>
      <p:ext uri="{BB962C8B-B14F-4D97-AF65-F5344CB8AC3E}">
        <p14:creationId xmlns:p14="http://schemas.microsoft.com/office/powerpoint/2010/main" val="415312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89525-1CE7-E114-5696-F8B7AC7C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337DA7-0DB4-DA13-1E77-2CBB9E470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Produktionstechnik – Praktikum – Station Schweißen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B54D17-4B99-4E68-91ED-3D1F9437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8698-3B69-4369-916A-E97E263B09F8}" type="datetime1">
              <a:rPr lang="de-DE" smtClean="0"/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7280CC-CB23-3AF0-14FB-25D5D4F1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12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898456-1A57-4EE0-6261-33403833F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118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7290008-A741-C1B0-F4A4-9F8D07EB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Lötkolbenhalterung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8128727-1B12-2B24-9068-F68D9C788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11225"/>
            <a:ext cx="5001909" cy="3514939"/>
          </a:xfrm>
        </p:spPr>
        <p:txBody>
          <a:bodyPr>
            <a:normAutofit/>
          </a:bodyPr>
          <a:lstStyle/>
          <a:p>
            <a:r>
              <a:rPr lang="de-DE" sz="2000" dirty="0"/>
              <a:t>Positionierung des Lötkolbens</a:t>
            </a:r>
          </a:p>
          <a:p>
            <a:r>
              <a:rPr lang="de-DE" sz="2000" dirty="0"/>
              <a:t>Führung des Kolbens während der Schweißung</a:t>
            </a:r>
          </a:p>
          <a:p>
            <a:r>
              <a:rPr lang="de-DE" sz="2000" dirty="0"/>
              <a:t>Befestigung an dem Roboter </a:t>
            </a:r>
          </a:p>
          <a:p>
            <a:endParaRPr lang="de-DE" sz="2000" dirty="0"/>
          </a:p>
          <a:p>
            <a:r>
              <a:rPr lang="de-DE" sz="2000" dirty="0"/>
              <a:t>Material: </a:t>
            </a:r>
          </a:p>
          <a:p>
            <a:pPr lvl="1"/>
            <a:r>
              <a:rPr lang="de-DE" sz="1600" dirty="0"/>
              <a:t>Temperaturfestes PLA </a:t>
            </a:r>
          </a:p>
          <a:p>
            <a:endParaRPr 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AC077C-B939-958D-E711-FF2661832B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27D8698-3B69-4369-916A-E97E263B09F8}" type="datetime1">
              <a:rPr lang="de-DE" smtClean="0"/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148CF4-57E5-1221-2E19-21703F189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13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C0DAC3-284C-D22E-07FD-47811536F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8B6F70-3519-4C0F-8258-5A4FE1F56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23695" y="2379675"/>
            <a:ext cx="3928188" cy="294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28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F7818A7-949E-6B30-526F-4328F075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745650"/>
            <a:ext cx="10233909" cy="1143000"/>
          </a:xfrm>
        </p:spPr>
        <p:txBody>
          <a:bodyPr anchor="ctr">
            <a:normAutofit/>
          </a:bodyPr>
          <a:lstStyle/>
          <a:p>
            <a:r>
              <a:rPr lang="de-DE" dirty="0"/>
              <a:t>HSHL - Untersetzer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EE3A02-FBEF-7115-8040-BAA660E42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0" y="2143175"/>
            <a:ext cx="5130400" cy="3982990"/>
          </a:xfrm>
        </p:spPr>
        <p:txBody>
          <a:bodyPr>
            <a:normAutofit/>
          </a:bodyPr>
          <a:lstStyle/>
          <a:p>
            <a:r>
              <a:rPr lang="de-DE" sz="2000" dirty="0"/>
              <a:t>Auslegung</a:t>
            </a:r>
            <a:r>
              <a:rPr lang="en-US" sz="2000" dirty="0"/>
              <a:t> der </a:t>
            </a:r>
            <a:r>
              <a:rPr lang="de-DE" sz="2000" dirty="0"/>
              <a:t>Bauteile</a:t>
            </a:r>
            <a:r>
              <a:rPr lang="en-US" sz="2000" dirty="0"/>
              <a:t> </a:t>
            </a:r>
          </a:p>
          <a:p>
            <a:pPr lvl="1"/>
            <a:r>
              <a:rPr lang="de-DE" sz="1600" dirty="0"/>
              <a:t>Maße</a:t>
            </a:r>
            <a:r>
              <a:rPr lang="en-US" sz="1600" dirty="0"/>
              <a:t> </a:t>
            </a:r>
            <a:r>
              <a:rPr lang="de-DE" sz="1600" dirty="0"/>
              <a:t>der Bauteile </a:t>
            </a:r>
          </a:p>
          <a:p>
            <a:pPr lvl="1"/>
            <a:r>
              <a:rPr lang="de-DE" sz="1600" dirty="0"/>
              <a:t>mögliche Nahtgeometrie </a:t>
            </a:r>
          </a:p>
          <a:p>
            <a:pPr lvl="1"/>
            <a:endParaRPr lang="de-DE" sz="1600" dirty="0"/>
          </a:p>
          <a:p>
            <a:r>
              <a:rPr lang="en-US" sz="2000" dirty="0"/>
              <a:t>Filling</a:t>
            </a:r>
            <a:r>
              <a:rPr lang="de-DE" sz="2000" dirty="0"/>
              <a:t> der Bauteile in %</a:t>
            </a:r>
          </a:p>
          <a:p>
            <a:pPr marL="457200" lvl="1" indent="0">
              <a:buNone/>
            </a:pPr>
            <a:r>
              <a:rPr lang="de-DE" sz="1600" dirty="0"/>
              <a:t>% - Anteil hat Auswirkung:</a:t>
            </a:r>
          </a:p>
          <a:p>
            <a:pPr lvl="1"/>
            <a:r>
              <a:rPr lang="de-DE" sz="1600" dirty="0"/>
              <a:t>Schweißbarkeit</a:t>
            </a:r>
          </a:p>
          <a:p>
            <a:pPr lvl="1"/>
            <a:r>
              <a:rPr lang="de-DE" sz="1600" dirty="0"/>
              <a:t>Festigkeit </a:t>
            </a:r>
          </a:p>
          <a:p>
            <a:pPr lvl="1"/>
            <a:r>
              <a:rPr lang="de-DE" sz="1600" dirty="0"/>
              <a:t>Maßhaltigkeit</a:t>
            </a:r>
          </a:p>
          <a:p>
            <a:pPr lvl="1"/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</p:txBody>
      </p:sp>
      <p:pic>
        <p:nvPicPr>
          <p:cNvPr id="9" name="Inhaltsplatzhalter 8" descr="Ein Bild, das Rechteck, Design enthält.&#10;&#10;Automatisch generierte Beschreibung">
            <a:extLst>
              <a:ext uri="{FF2B5EF4-FFF2-40B4-BE49-F238E27FC236}">
                <a16:creationId xmlns:a16="http://schemas.microsoft.com/office/drawing/2014/main" id="{5088FC5D-4A2E-EEF5-D408-0D98BB36C4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03245" y="2143174"/>
            <a:ext cx="4900309" cy="3638479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AE80B0-5A67-4CAD-CE62-30718FE1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4000" y="6492816"/>
            <a:ext cx="2844800" cy="11195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27D8698-3B69-4369-916A-E97E263B09F8}" type="datetime1">
              <a:rPr lang="de-DE" smtClean="0"/>
              <a:pPr>
                <a:spcAft>
                  <a:spcPts val="600"/>
                </a:spcAft>
              </a:pPr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756FF2-BDE2-D453-7053-E06EF0E3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200" y="6493481"/>
            <a:ext cx="2844800" cy="11129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7BE1CCD-89A0-CC45-BF3E-2A331A7F0490}" type="slidenum">
              <a:rPr lang="de-DE" smtClean="0"/>
              <a:pPr>
                <a:spcAft>
                  <a:spcPts val="600"/>
                </a:spcAft>
              </a:pPr>
              <a:t>14</a:t>
            </a:fld>
            <a:endParaRPr lang="de-DE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693AED05-A2E6-29F7-713B-51AD6CE37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3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8C0A76C-BF59-2F6E-ED41-2A7D19ACD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Schweißparameter - Studie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A01F113-B5C7-BF26-A485-9E7906504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118" y="2021182"/>
            <a:ext cx="4581426" cy="3708400"/>
          </a:xfrm>
        </p:spPr>
        <p:txBody>
          <a:bodyPr>
            <a:normAutofit/>
          </a:bodyPr>
          <a:lstStyle/>
          <a:p>
            <a:pPr marL="514350" lvl="1" indent="0">
              <a:buNone/>
            </a:pPr>
            <a:r>
              <a:rPr lang="de-DE" sz="1600" dirty="0"/>
              <a:t> </a:t>
            </a:r>
          </a:p>
          <a:p>
            <a:pPr marL="400050"/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Bewertungskriterien: </a:t>
            </a:r>
          </a:p>
          <a:p>
            <a:pPr marL="800100" lvl="1"/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Druckzeit </a:t>
            </a:r>
          </a:p>
          <a:p>
            <a:pPr marL="800100" lvl="1"/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Schweißbarkeit</a:t>
            </a:r>
          </a:p>
          <a:p>
            <a:pPr marL="800100" lvl="1"/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Optik </a:t>
            </a:r>
          </a:p>
          <a:p>
            <a:pPr marL="800100" lvl="1"/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Festigkeit</a:t>
            </a:r>
          </a:p>
          <a:p>
            <a:pPr marL="800100" lvl="1"/>
            <a:endParaRPr lang="de-DE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00050"/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Erkenntnis: </a:t>
            </a:r>
          </a:p>
          <a:p>
            <a:pPr marL="800100" lvl="1"/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60 % </a:t>
            </a:r>
            <a:r>
              <a:rPr lang="de-D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Filling</a:t>
            </a:r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und mehr bedeutet hohe Druckzeiten </a:t>
            </a:r>
          </a:p>
          <a:p>
            <a:pPr marL="800100" lvl="1"/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Geringes </a:t>
            </a:r>
            <a:r>
              <a:rPr lang="de-DE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Filling</a:t>
            </a:r>
            <a:r>
              <a:rPr lang="de-DE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neigt zum Zusammenfallen bei Wärme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455FDF-814B-5382-8083-B6567BDA2F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189397-C7CE-464C-BC4B-705C0F4D343C}" type="datetime1">
              <a:rPr lang="de-DE" smtClean="0"/>
              <a:t>09.01.2024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B8AD18-0C97-CF4A-3437-42DE179B3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15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20B090-3A74-D292-0680-015A79698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DC2CBF4D-063C-E8DF-D86D-2158D2359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320149"/>
              </p:ext>
            </p:extLst>
          </p:nvPr>
        </p:nvGraphicFramePr>
        <p:xfrm>
          <a:off x="863998" y="2021181"/>
          <a:ext cx="523200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803">
                  <a:extLst>
                    <a:ext uri="{9D8B030D-6E8A-4147-A177-3AD203B41FA5}">
                      <a16:colId xmlns:a16="http://schemas.microsoft.com/office/drawing/2014/main" val="2233361478"/>
                    </a:ext>
                  </a:extLst>
                </a:gridCol>
                <a:gridCol w="1778501">
                  <a:extLst>
                    <a:ext uri="{9D8B030D-6E8A-4147-A177-3AD203B41FA5}">
                      <a16:colId xmlns:a16="http://schemas.microsoft.com/office/drawing/2014/main" val="1644209401"/>
                    </a:ext>
                  </a:extLst>
                </a:gridCol>
                <a:gridCol w="1731698">
                  <a:extLst>
                    <a:ext uri="{9D8B030D-6E8A-4147-A177-3AD203B41FA5}">
                      <a16:colId xmlns:a16="http://schemas.microsoft.com/office/drawing/2014/main" val="180627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Temperatur [°C]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Filling</a:t>
                      </a:r>
                      <a:r>
                        <a:rPr lang="de-DE" dirty="0"/>
                        <a:t>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Festigkeit [N]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59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015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226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16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97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27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17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871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82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015954"/>
                  </a:ext>
                </a:extLst>
              </a:tr>
            </a:tbl>
          </a:graphicData>
        </a:graphic>
      </p:graphicFrame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1FEFD3D3-2C08-2642-EE5A-4A4509B60800}"/>
              </a:ext>
            </a:extLst>
          </p:cNvPr>
          <p:cNvSpPr/>
          <p:nvPr/>
        </p:nvSpPr>
        <p:spPr>
          <a:xfrm>
            <a:off x="216816" y="3855563"/>
            <a:ext cx="512064" cy="35821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57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8C0A76C-BF59-2F6E-ED41-2A7D19ACD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Schweißparameter - Studie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455FDF-814B-5382-8083-B6567BDA2F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189397-C7CE-464C-BC4B-705C0F4D343C}" type="datetime1">
              <a:rPr lang="de-DE" smtClean="0"/>
              <a:t>09.01.2024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B8AD18-0C97-CF4A-3437-42DE179B3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16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920B090-3A74-D292-0680-015A79698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ZWICK / ROELL AMSLER BT1-FR0.5TS.D14 Laborausrüstung gebraucht zum  Verkaufspreis #9218039, 2011 &gt; bei CAE kaufen">
            <a:extLst>
              <a:ext uri="{FF2B5EF4-FFF2-40B4-BE49-F238E27FC236}">
                <a16:creationId xmlns:a16="http://schemas.microsoft.com/office/drawing/2014/main" id="{D03A9D16-CBCE-9FC9-A38B-1042E98A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" y="1790884"/>
            <a:ext cx="3820466" cy="43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45AFDF1-2D19-F7E0-46F6-AEA685547982}"/>
              </a:ext>
            </a:extLst>
          </p:cNvPr>
          <p:cNvCxnSpPr>
            <a:cxnSpLocks/>
          </p:cNvCxnSpPr>
          <p:nvPr/>
        </p:nvCxnSpPr>
        <p:spPr>
          <a:xfrm flipH="1">
            <a:off x="2286400" y="3231562"/>
            <a:ext cx="2870062" cy="850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Grafik 13" descr="Ein Bild, das Röhre, Maschine, Bautechnik, Elektronik enthält.&#10;&#10;Automatisch generierte Beschreibung">
            <a:extLst>
              <a:ext uri="{FF2B5EF4-FFF2-40B4-BE49-F238E27FC236}">
                <a16:creationId xmlns:a16="http://schemas.microsoft.com/office/drawing/2014/main" id="{BFFEBC9E-9BA9-8262-4CCC-242587E8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96860" y="2234900"/>
            <a:ext cx="2198278" cy="1648709"/>
          </a:xfrm>
          <a:prstGeom prst="rect">
            <a:avLst/>
          </a:prstGeom>
        </p:spPr>
      </p:pic>
      <p:pic>
        <p:nvPicPr>
          <p:cNvPr id="16" name="Grafik 15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83FDB806-25A2-44BA-0C7E-26A93B033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53" r="-89"/>
          <a:stretch/>
        </p:blipFill>
        <p:spPr>
          <a:xfrm>
            <a:off x="7266945" y="1960115"/>
            <a:ext cx="3735644" cy="41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0ED8E24-6AEE-B6D4-B339-C9526ECF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2DBDF6C-A1CA-5186-0979-00DA44D81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Teach-In Verfahren über die Robotersteuereinheit: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Punkte werden einzeln angefahren und gespeichert.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Verfahren der Achsen 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Tastenkombination: Totmann-Schalter + Move 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reduzierte Geschwindigkeit 	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Programme können im Automatik Betrieb ausgeführt werden</a:t>
            </a:r>
          </a:p>
          <a:p>
            <a:pPr lvl="1">
              <a:buFont typeface="Source Sans Pro" panose="020B0503030403020204" pitchFamily="34" charset="0"/>
              <a:buChar char="‒"/>
            </a:pPr>
            <a:endParaRPr lang="de-DE" sz="1600" dirty="0"/>
          </a:p>
          <a:p>
            <a:pPr>
              <a:buFont typeface="Arial" panose="020B0604020202020204" pitchFamily="34" charset="0"/>
              <a:buChar char="•"/>
            </a:pPr>
            <a:endParaRPr lang="de-DE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2000" dirty="0"/>
              <a:t>Herausforderung: 	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Kalibrierung des Roboters 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setzen eines neuen Ursprungpunktes</a:t>
            </a:r>
          </a:p>
          <a:p>
            <a:pPr lvl="1">
              <a:buFont typeface="Source Sans Pro" panose="020B0503030403020204" pitchFamily="34" charset="0"/>
              <a:buChar char="‒"/>
            </a:pPr>
            <a:r>
              <a:rPr lang="de-DE" sz="1600" dirty="0"/>
              <a:t>vermeiden von Singularität der Achsen </a:t>
            </a:r>
          </a:p>
          <a:p>
            <a:pPr marL="457200" lvl="1" indent="0">
              <a:buNone/>
            </a:pPr>
            <a:endParaRPr lang="de-DE" sz="16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FAB930-28EF-3355-AF54-068998688F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189397-C7CE-464C-BC4B-705C0F4D343C}" type="datetime1">
              <a:rPr lang="de-DE" smtClean="0"/>
              <a:t>09.01.2024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83F8D6-2D30-7B3D-2843-59F3CB250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17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516FA91-7255-67A5-1333-FF5A6F415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 descr="Ein Bild, das Entwurf, Zeichnung, Diagramm, technische Zeichnung enthält.&#10;&#10;Automatisch generierte Beschreibung">
            <a:extLst>
              <a:ext uri="{FF2B5EF4-FFF2-40B4-BE49-F238E27FC236}">
                <a16:creationId xmlns:a16="http://schemas.microsoft.com/office/drawing/2014/main" id="{610E6703-CF67-1E0F-F058-110DF83B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78" y="1888650"/>
            <a:ext cx="2993464" cy="39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5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0ED8E24-6AEE-B6D4-B339-C9526ECF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2DBDF6C-A1CA-5186-0979-00DA44D81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/>
              <a:t>Über Software am PC:</a:t>
            </a:r>
          </a:p>
          <a:p>
            <a:pPr marL="457200" lvl="1" indent="0">
              <a:buNone/>
            </a:pPr>
            <a:endParaRPr lang="de-DE" sz="160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FAB930-28EF-3355-AF54-068998688F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189397-C7CE-464C-BC4B-705C0F4D343C}" type="datetime1">
              <a:rPr lang="de-DE" smtClean="0"/>
              <a:t>09.01.2024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83F8D6-2D30-7B3D-2843-59F3CB250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18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516FA91-7255-67A5-1333-FF5A6F415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426D8E-A026-4B81-B220-AB7914848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770" y="1410884"/>
            <a:ext cx="5351728" cy="44505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42DC9F2-900A-4FFE-A1A1-CB47F8CE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58" y="2559184"/>
            <a:ext cx="4824769" cy="26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81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29FC2-F400-82E9-9BD2-82F29623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ist - Zustand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5F6759-2A1D-1520-EB27-1A9A49216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Produktionstechnik – Praktikum – Station Schweißen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2A5087-EAAD-BF5A-F799-63C37EC26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8698-3B69-4369-916A-E97E263B09F8}" type="datetime1">
              <a:rPr lang="de-DE" smtClean="0"/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B645430-8203-3C37-8B5F-743F36AB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EFD868-929D-7D30-8157-76B670022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294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038FC8-964D-4DE3-8EA3-4D6FD235CB42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Station Schweißen – </a:t>
            </a:r>
            <a:r>
              <a:rPr lang="de-DE" dirty="0" err="1"/>
              <a:t>Darvin</a:t>
            </a:r>
            <a:r>
              <a:rPr lang="de-DE" dirty="0"/>
              <a:t> Welslau 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585FF190-079E-BD03-B711-65AE73B77556}"/>
              </a:ext>
            </a:extLst>
          </p:cNvPr>
          <p:cNvSpPr/>
          <p:nvPr/>
        </p:nvSpPr>
        <p:spPr>
          <a:xfrm>
            <a:off x="864000" y="1888650"/>
            <a:ext cx="2026763" cy="7447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Einführung in das Projektthema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3CDF3C66-39D9-8511-6F3C-22D002507504}"/>
              </a:ext>
            </a:extLst>
          </p:cNvPr>
          <p:cNvSpPr/>
          <p:nvPr/>
        </p:nvSpPr>
        <p:spPr>
          <a:xfrm>
            <a:off x="4581177" y="3618138"/>
            <a:ext cx="2026763" cy="7447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Entwicklung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1D7BA8E3-B74B-8D64-1C28-D659EFB7EEB3}"/>
              </a:ext>
            </a:extLst>
          </p:cNvPr>
          <p:cNvSpPr/>
          <p:nvPr/>
        </p:nvSpPr>
        <p:spPr>
          <a:xfrm>
            <a:off x="6419406" y="4485589"/>
            <a:ext cx="2026763" cy="7447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Ist - Zustand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9F8D165F-56E9-B430-3840-6052C921D424}"/>
              </a:ext>
            </a:extLst>
          </p:cNvPr>
          <p:cNvSpPr/>
          <p:nvPr/>
        </p:nvSpPr>
        <p:spPr>
          <a:xfrm>
            <a:off x="8446169" y="5348781"/>
            <a:ext cx="2026763" cy="7447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Tutorial </a:t>
            </a: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C532B3FA-9FDE-BDC5-1718-D6C7E13FD930}"/>
              </a:ext>
            </a:extLst>
          </p:cNvPr>
          <p:cNvSpPr/>
          <p:nvPr/>
        </p:nvSpPr>
        <p:spPr>
          <a:xfrm>
            <a:off x="2695418" y="2750687"/>
            <a:ext cx="2026763" cy="7447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Systemübersicht</a:t>
            </a:r>
          </a:p>
        </p:txBody>
      </p: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8DB1D0B9-D924-A4FF-D897-4B73B68B16DD}"/>
              </a:ext>
            </a:extLst>
          </p:cNvPr>
          <p:cNvCxnSpPr>
            <a:cxnSpLocks/>
            <a:stCxn id="22" idx="2"/>
            <a:endCxn id="34" idx="1"/>
          </p:cNvCxnSpPr>
          <p:nvPr/>
        </p:nvCxnSpPr>
        <p:spPr>
          <a:xfrm rot="16200000" flipH="1">
            <a:off x="2041561" y="2469189"/>
            <a:ext cx="489678" cy="81803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33E7A2EB-9788-15C8-3C17-92B23CD01355}"/>
              </a:ext>
            </a:extLst>
          </p:cNvPr>
          <p:cNvCxnSpPr>
            <a:cxnSpLocks/>
            <a:stCxn id="34" idx="2"/>
            <a:endCxn id="23" idx="1"/>
          </p:cNvCxnSpPr>
          <p:nvPr/>
        </p:nvCxnSpPr>
        <p:spPr>
          <a:xfrm rot="16200000" flipH="1">
            <a:off x="3897442" y="3306762"/>
            <a:ext cx="495092" cy="87237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Verbinder: gewinkelt 41">
            <a:extLst>
              <a:ext uri="{FF2B5EF4-FFF2-40B4-BE49-F238E27FC236}">
                <a16:creationId xmlns:a16="http://schemas.microsoft.com/office/drawing/2014/main" id="{D529E3AC-F293-F0EF-F4B7-FA5558A0287A}"/>
              </a:ext>
            </a:extLst>
          </p:cNvPr>
          <p:cNvCxnSpPr>
            <a:cxnSpLocks/>
            <a:stCxn id="23" idx="2"/>
            <a:endCxn id="24" idx="1"/>
          </p:cNvCxnSpPr>
          <p:nvPr/>
        </p:nvCxnSpPr>
        <p:spPr>
          <a:xfrm rot="16200000" flipH="1">
            <a:off x="5759436" y="4197978"/>
            <a:ext cx="495092" cy="82484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A0C0C960-F45B-BB22-9CB2-C94637B921C4}"/>
              </a:ext>
            </a:extLst>
          </p:cNvPr>
          <p:cNvCxnSpPr>
            <a:cxnSpLocks/>
            <a:stCxn id="24" idx="2"/>
            <a:endCxn id="25" idx="1"/>
          </p:cNvCxnSpPr>
          <p:nvPr/>
        </p:nvCxnSpPr>
        <p:spPr>
          <a:xfrm rot="16200000" flipH="1">
            <a:off x="7694062" y="4969032"/>
            <a:ext cx="490833" cy="101338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25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60737-7E40-C43D-F20E-86D5F026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Programmierung über Software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6D10BB-80FD-B6F7-66AE-6F4C8EA47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Roboter wird erkannt </a:t>
            </a:r>
          </a:p>
          <a:p>
            <a:r>
              <a:rPr lang="de-DE" sz="2000" dirty="0"/>
              <a:t>Simulation kann erstellt werden</a:t>
            </a:r>
          </a:p>
          <a:p>
            <a:r>
              <a:rPr lang="de-DE" sz="2000" dirty="0"/>
              <a:t>Anfahrpunkte im Programm können geladen werden</a:t>
            </a:r>
          </a:p>
          <a:p>
            <a:r>
              <a:rPr lang="de-DE" sz="2000" dirty="0"/>
              <a:t>Dazugehöriges Programm inklusive der Parameter kann geschrieben werden</a:t>
            </a:r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 err="1"/>
              <a:t>To</a:t>
            </a:r>
            <a:r>
              <a:rPr lang="de-DE" sz="2000" dirty="0"/>
              <a:t> – </a:t>
            </a:r>
            <a:r>
              <a:rPr lang="de-DE" sz="2000" dirty="0" err="1"/>
              <a:t>Do‘s</a:t>
            </a:r>
            <a:r>
              <a:rPr lang="de-DE" sz="2000" dirty="0"/>
              <a:t> </a:t>
            </a:r>
          </a:p>
          <a:p>
            <a:pPr lvl="1"/>
            <a:r>
              <a:rPr lang="de-DE" sz="1600" dirty="0"/>
              <a:t>Kommunikation zwischen der Software und dem Roboter </a:t>
            </a:r>
          </a:p>
          <a:p>
            <a:pPr lvl="1"/>
            <a:r>
              <a:rPr lang="de-DE" sz="1600" dirty="0"/>
              <a:t>Automatikbetrieb des Roboters </a:t>
            </a:r>
          </a:p>
          <a:p>
            <a:pPr lvl="1"/>
            <a:r>
              <a:rPr lang="de-DE" sz="1600" dirty="0"/>
              <a:t>Einbinden der I/O – Box </a:t>
            </a:r>
          </a:p>
          <a:p>
            <a:pPr lvl="1"/>
            <a:r>
              <a:rPr lang="de-DE" sz="1600" dirty="0"/>
              <a:t>Nachhaltige und nachvollziehbare Dokumentation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C27950-ACBE-1626-07B3-2A03C7DCB9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FF8CB1-A472-480D-BCA1-90B3EE077451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608EF8-859B-3439-252F-26BDEF8C4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6D0704-F07D-42D3-1826-7AB7FFAD4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 descr="Abzeichen Tick1 Silhouette">
            <a:extLst>
              <a:ext uri="{FF2B5EF4-FFF2-40B4-BE49-F238E27FC236}">
                <a16:creationId xmlns:a16="http://schemas.microsoft.com/office/drawing/2014/main" id="{A652B795-5205-C17A-2274-4262891DB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1200" y="2047875"/>
            <a:ext cx="914400" cy="914400"/>
          </a:xfrm>
          <a:prstGeom prst="rect">
            <a:avLst/>
          </a:prstGeom>
        </p:spPr>
      </p:pic>
      <p:sp>
        <p:nvSpPr>
          <p:cNvPr id="9" name="Multiplikationszeichen 8">
            <a:extLst>
              <a:ext uri="{FF2B5EF4-FFF2-40B4-BE49-F238E27FC236}">
                <a16:creationId xmlns:a16="http://schemas.microsoft.com/office/drawing/2014/main" id="{03C36A0B-34E8-3DE7-6F58-06271C64BA6F}"/>
              </a:ext>
            </a:extLst>
          </p:cNvPr>
          <p:cNvSpPr/>
          <p:nvPr/>
        </p:nvSpPr>
        <p:spPr>
          <a:xfrm>
            <a:off x="7159600" y="4695003"/>
            <a:ext cx="1371600" cy="1076325"/>
          </a:xfrm>
          <a:prstGeom prst="mathMultiply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8328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9162D-800B-2D20-0200-216497CA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6AF664-5E35-FE65-D039-C2615F5F8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Produktionstechnik – Praktikum – Station Schweißen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FDF986-EEF8-E5F2-4A5C-6D7DEA2A4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8698-3B69-4369-916A-E97E263B09F8}" type="datetime1">
              <a:rPr lang="de-DE" smtClean="0"/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B6427B1-7ACF-6B8E-71DC-F05B4C4D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C7F844-B628-7834-8F48-312B0195B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096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A484789-9294-DE9F-18A2-7174C4DC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Ihre Aufgabe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60A9B63-5480-FDCB-C3C0-F1CCDF59C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Erstellung eines </a:t>
            </a:r>
            <a:r>
              <a:rPr lang="de-DE" sz="2000" dirty="0" err="1"/>
              <a:t>Teach</a:t>
            </a:r>
            <a:r>
              <a:rPr lang="de-DE" sz="2000" dirty="0"/>
              <a:t> – In Schweißprogrammes: </a:t>
            </a:r>
          </a:p>
          <a:p>
            <a:pPr lvl="1"/>
            <a:endParaRPr lang="de-DE" sz="1600" dirty="0"/>
          </a:p>
          <a:p>
            <a:pPr lvl="1"/>
            <a:r>
              <a:rPr lang="de-DE" sz="1600" dirty="0"/>
              <a:t>Jeder von Ihnen wird ein Teil des HSHL – Logos </a:t>
            </a:r>
            <a:r>
              <a:rPr lang="de-DE" sz="1600" dirty="0" err="1"/>
              <a:t>teachen</a:t>
            </a:r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  <a:p>
            <a:pPr marL="400050"/>
            <a:r>
              <a:rPr lang="de-DE" sz="2000" dirty="0"/>
              <a:t>Anforderungen:</a:t>
            </a:r>
          </a:p>
          <a:p>
            <a:pPr marL="800100" lvl="1"/>
            <a:endParaRPr lang="de-DE" sz="1600" dirty="0"/>
          </a:p>
          <a:p>
            <a:pPr marL="800100" lvl="1"/>
            <a:r>
              <a:rPr lang="de-DE" sz="1600" dirty="0"/>
              <a:t>Die Schweißung muss entlang der Kontur erfolgen </a:t>
            </a:r>
          </a:p>
          <a:p>
            <a:pPr marL="800100" lvl="1"/>
            <a:r>
              <a:rPr lang="de-DE" sz="1600" dirty="0"/>
              <a:t>Alle Eckpunkte müssen wie auf der Abbildung dargestellt angefahren werden </a:t>
            </a:r>
          </a:p>
          <a:p>
            <a:pPr marL="800100" lvl="1"/>
            <a:r>
              <a:rPr lang="de-DE" sz="1600" dirty="0"/>
              <a:t>Der Z-Abstand muss 10 mm betragen – Lineal als Hilfsgegenstand</a:t>
            </a:r>
          </a:p>
          <a:p>
            <a:pPr marL="800100" lvl="1"/>
            <a:r>
              <a:rPr lang="de-DE" sz="1600" dirty="0"/>
              <a:t>Der Startpunkt des jeweiligen Bauteils muss auch der Endpunkt seien </a:t>
            </a:r>
          </a:p>
          <a:p>
            <a:pPr marL="800100" lvl="1"/>
            <a:r>
              <a:rPr lang="de-DE" sz="1600" dirty="0"/>
              <a:t>Beide Bauteile müssen in einem Programm realisiert werden  </a:t>
            </a:r>
          </a:p>
          <a:p>
            <a:pPr marL="800100" lvl="1"/>
            <a:endParaRPr lang="de-DE" sz="1600" dirty="0"/>
          </a:p>
          <a:p>
            <a:r>
              <a:rPr lang="de-DE" sz="2000" dirty="0"/>
              <a:t>Hilfsunterlage bildet das Handout </a:t>
            </a:r>
          </a:p>
          <a:p>
            <a:endParaRPr 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416A85-15F1-32FE-4810-5E688588A9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27D8698-3B69-4369-916A-E97E263B09F8}" type="datetime1">
              <a:rPr lang="de-DE" smtClean="0"/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206DE6-0753-B26B-4520-6380716E7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DA0D7A-A332-C7F4-A1EB-4BC983735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C84F63-6D1B-6F79-91E8-AE3206FEE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15763" r="20167" b="50000"/>
          <a:stretch/>
        </p:blipFill>
        <p:spPr bwMode="auto">
          <a:xfrm>
            <a:off x="8204161" y="4605811"/>
            <a:ext cx="2893748" cy="150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76DF398-F4C0-4CA2-3FCC-B801AFE72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55" y="993301"/>
            <a:ext cx="3095214" cy="29290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2C9392E-5836-D824-95AE-4AFD593DA97F}"/>
              </a:ext>
            </a:extLst>
          </p:cNvPr>
          <p:cNvSpPr/>
          <p:nvPr/>
        </p:nvSpPr>
        <p:spPr>
          <a:xfrm>
            <a:off x="7962900" y="1343410"/>
            <a:ext cx="2066925" cy="1171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BF4BDBA-39B6-C2D8-D84B-CEFF612745CA}"/>
              </a:ext>
            </a:extLst>
          </p:cNvPr>
          <p:cNvCxnSpPr>
            <a:stCxn id="11" idx="4"/>
          </p:cNvCxnSpPr>
          <p:nvPr/>
        </p:nvCxnSpPr>
        <p:spPr>
          <a:xfrm>
            <a:off x="8996363" y="2515327"/>
            <a:ext cx="385762" cy="1894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97FACFB1-E9A2-D8A8-B300-070498003A5B}"/>
              </a:ext>
            </a:extLst>
          </p:cNvPr>
          <p:cNvSpPr/>
          <p:nvPr/>
        </p:nvSpPr>
        <p:spPr>
          <a:xfrm>
            <a:off x="8388325" y="4605811"/>
            <a:ext cx="238125" cy="2424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9654B21-4481-F08C-1ED8-23CBA57AFFB3}"/>
              </a:ext>
            </a:extLst>
          </p:cNvPr>
          <p:cNvSpPr/>
          <p:nvPr/>
        </p:nvSpPr>
        <p:spPr>
          <a:xfrm>
            <a:off x="9482742" y="4637004"/>
            <a:ext cx="238125" cy="2424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F7D6F27-A18B-19C5-B7B2-153E67FAF42A}"/>
              </a:ext>
            </a:extLst>
          </p:cNvPr>
          <p:cNvSpPr/>
          <p:nvPr/>
        </p:nvSpPr>
        <p:spPr>
          <a:xfrm>
            <a:off x="9482741" y="5039312"/>
            <a:ext cx="238125" cy="2424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3F0A29-0B6E-58BE-14BB-C6C19B7BFEFD}"/>
              </a:ext>
            </a:extLst>
          </p:cNvPr>
          <p:cNvSpPr/>
          <p:nvPr/>
        </p:nvSpPr>
        <p:spPr>
          <a:xfrm>
            <a:off x="8996363" y="5039312"/>
            <a:ext cx="238125" cy="2424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3B1DB11-4FF5-397C-7348-4540942843EB}"/>
              </a:ext>
            </a:extLst>
          </p:cNvPr>
          <p:cNvSpPr/>
          <p:nvPr/>
        </p:nvSpPr>
        <p:spPr>
          <a:xfrm>
            <a:off x="8996363" y="5281726"/>
            <a:ext cx="238125" cy="2424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DFC6CC7-D6DB-5BDA-C8F8-D83848B2105E}"/>
              </a:ext>
            </a:extLst>
          </p:cNvPr>
          <p:cNvSpPr/>
          <p:nvPr/>
        </p:nvSpPr>
        <p:spPr>
          <a:xfrm>
            <a:off x="9482742" y="5312919"/>
            <a:ext cx="238125" cy="2424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5C52A28-94A3-45EB-1DF5-CC7AEC3139FD}"/>
              </a:ext>
            </a:extLst>
          </p:cNvPr>
          <p:cNvSpPr/>
          <p:nvPr/>
        </p:nvSpPr>
        <p:spPr>
          <a:xfrm>
            <a:off x="9482742" y="5758203"/>
            <a:ext cx="238125" cy="2424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896E98F-5E9E-A7AB-0AE5-506DA439CDCB}"/>
              </a:ext>
            </a:extLst>
          </p:cNvPr>
          <p:cNvSpPr/>
          <p:nvPr/>
        </p:nvSpPr>
        <p:spPr>
          <a:xfrm>
            <a:off x="8375600" y="5758203"/>
            <a:ext cx="238125" cy="24241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275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0CFFE-D4C1-97EA-C399-CC00C27C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Einführung in das Projektthema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00A730-04C2-16B3-71C8-92A919AD3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Produktionstechnik – Praktikum – Station Schweißen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ED8E4D-2D1A-D46E-5F10-E65FCD84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8698-3B69-4369-916A-E97E263B09F8}" type="datetime1">
              <a:rPr lang="de-DE" smtClean="0"/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26F7F9-0B84-72E1-6BA2-22C4D7B5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400CE0-DCBC-DBB3-AA0C-2999B2768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241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58768-208F-183B-FE6F-D160ECC1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02484-1D40-4498-AA94-C0ACE65D5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01" y="2021181"/>
            <a:ext cx="10233908" cy="4104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Ziel des Praktikums: </a:t>
            </a:r>
          </a:p>
          <a:p>
            <a:pPr lvl="1"/>
            <a:r>
              <a:rPr lang="de-DE" sz="2000" dirty="0"/>
              <a:t>Automatische Herstellung eines HSHL- Untersetzers anhand verschiedener Stationen</a:t>
            </a:r>
          </a:p>
          <a:p>
            <a:pPr lvl="1"/>
            <a:r>
              <a:rPr lang="de-DE" sz="2000" dirty="0"/>
              <a:t>Technische Weiterentwicklung der Stationen des HSHL-Untersetzers</a:t>
            </a:r>
          </a:p>
          <a:p>
            <a:pPr lvl="1"/>
            <a:r>
              <a:rPr lang="de-DE" sz="2000" dirty="0"/>
              <a:t>Planung und Umsetzen neuen Station</a:t>
            </a:r>
          </a:p>
          <a:p>
            <a:pPr marL="0" indent="0">
              <a:buNone/>
            </a:pPr>
            <a:r>
              <a:rPr lang="de-DE" sz="2400" dirty="0"/>
              <a:t> </a:t>
            </a:r>
          </a:p>
          <a:p>
            <a:pPr marL="0" indent="0">
              <a:buNone/>
            </a:pPr>
            <a:r>
              <a:rPr lang="de-DE" sz="2400" dirty="0"/>
              <a:t>Vermitteltes Wissen innerhalb des Praktikums:</a:t>
            </a:r>
          </a:p>
          <a:p>
            <a:pPr lvl="1"/>
            <a:r>
              <a:rPr lang="de-DE" sz="2000" dirty="0"/>
              <a:t>Umgang mit automatisieren Systemen </a:t>
            </a:r>
          </a:p>
          <a:p>
            <a:pPr lvl="1"/>
            <a:r>
              <a:rPr lang="de-DE" sz="2000" dirty="0"/>
              <a:t>Arbeiten in einem Projektrahmen</a:t>
            </a:r>
          </a:p>
          <a:p>
            <a:pPr lvl="1"/>
            <a:r>
              <a:rPr lang="de-DE" sz="2000" dirty="0"/>
              <a:t>Kommunikation im Team </a:t>
            </a:r>
          </a:p>
          <a:p>
            <a:pPr lvl="1"/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673E8F-885D-2D89-270E-9D0CA9EB29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FF8CB1-A472-480D-BCA1-90B3EE077451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88840A-9D9A-CCA4-6A7F-1544A959D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BCF5AE-7549-6539-5867-408562EB0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5" name="Grafik 54" descr="Volltreffer Silhouette">
            <a:extLst>
              <a:ext uri="{FF2B5EF4-FFF2-40B4-BE49-F238E27FC236}">
                <a16:creationId xmlns:a16="http://schemas.microsoft.com/office/drawing/2014/main" id="{07C44FFC-A9C9-4125-694C-CE8CD3327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6400" y="3006282"/>
            <a:ext cx="914400" cy="914400"/>
          </a:xfrm>
          <a:prstGeom prst="rect">
            <a:avLst/>
          </a:prstGeom>
        </p:spPr>
      </p:pic>
      <p:pic>
        <p:nvPicPr>
          <p:cNvPr id="57" name="Grafik 56" descr="Kopf mit Zahnrädern Silhouette">
            <a:extLst>
              <a:ext uri="{FF2B5EF4-FFF2-40B4-BE49-F238E27FC236}">
                <a16:creationId xmlns:a16="http://schemas.microsoft.com/office/drawing/2014/main" id="{1CA3E459-6EB0-DB2C-9353-F58D14129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6400" y="47346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0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D6A07-EC76-6DAF-AA6D-C66E34E0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745650"/>
            <a:ext cx="10233909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b="1" i="0" kern="1200" dirty="0">
                <a:latin typeface="Source Sans Pro"/>
                <a:ea typeface="+mj-ea"/>
                <a:cs typeface="Source Sans Pro"/>
              </a:rPr>
              <a:t>Ausgangssituation</a:t>
            </a:r>
          </a:p>
        </p:txBody>
      </p:sp>
      <p:pic>
        <p:nvPicPr>
          <p:cNvPr id="38" name="Grafik 37" descr="Ein Bild, das Bautechnik, Maschine, Stahl, Elektrische Leitungen enthält.&#10;&#10;Automatisch generierte Beschreibung">
            <a:extLst>
              <a:ext uri="{FF2B5EF4-FFF2-40B4-BE49-F238E27FC236}">
                <a16:creationId xmlns:a16="http://schemas.microsoft.com/office/drawing/2014/main" id="{E5894071-6C7B-A83B-043A-C37DD0BF9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48" r="1" b="27136"/>
          <a:stretch/>
        </p:blipFill>
        <p:spPr>
          <a:xfrm>
            <a:off x="864000" y="2020711"/>
            <a:ext cx="5130400" cy="4105453"/>
          </a:xfrm>
          <a:prstGeom prst="rect">
            <a:avLst/>
          </a:prstGeom>
          <a:noFill/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F3F6D323-5ABF-7F12-79C1-CE0A80B3E580}"/>
              </a:ext>
            </a:extLst>
          </p:cNvPr>
          <p:cNvSpPr txBox="1"/>
          <p:nvPr/>
        </p:nvSpPr>
        <p:spPr>
          <a:xfrm>
            <a:off x="6197600" y="2020711"/>
            <a:ext cx="4900309" cy="4105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de-DE" sz="2000" dirty="0">
                <a:latin typeface="Source Sans Pro"/>
              </a:rPr>
              <a:t>Bauteile werden in den Untersetzer geklebt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de-DE" sz="2000" dirty="0">
              <a:latin typeface="Source Sans Pro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de-DE" sz="2000" dirty="0">
                <a:latin typeface="Source Sans Pro"/>
              </a:rPr>
              <a:t>Komplikationen:</a:t>
            </a:r>
          </a:p>
          <a:p>
            <a:pPr marL="800100" lvl="1" indent="-342900">
              <a:spcBef>
                <a:spcPct val="20000"/>
              </a:spcBef>
              <a:buFont typeface="Source Sans Pro" panose="020B0503030403020204" pitchFamily="34" charset="0"/>
              <a:buChar char="‒"/>
            </a:pPr>
            <a:r>
              <a:rPr lang="de-DE" sz="2000" dirty="0">
                <a:latin typeface="Source Sans Pro"/>
              </a:rPr>
              <a:t>Verhärtung des Klebstoffes </a:t>
            </a:r>
          </a:p>
          <a:p>
            <a:pPr marL="800100" lvl="1" indent="-342900">
              <a:spcBef>
                <a:spcPct val="20000"/>
              </a:spcBef>
              <a:buFont typeface="Source Sans Pro" panose="020B0503030403020204" pitchFamily="34" charset="0"/>
              <a:buChar char="‒"/>
            </a:pPr>
            <a:r>
              <a:rPr lang="de-DE" sz="2000" dirty="0">
                <a:latin typeface="Source Sans Pro"/>
              </a:rPr>
              <a:t>Hohe Wartung </a:t>
            </a:r>
          </a:p>
          <a:p>
            <a:pPr marL="800100" lvl="1" indent="-342900">
              <a:spcBef>
                <a:spcPct val="20000"/>
              </a:spcBef>
              <a:buFont typeface="Source Sans Pro" panose="020B0503030403020204" pitchFamily="34" charset="0"/>
              <a:buChar char="‒"/>
            </a:pPr>
            <a:r>
              <a:rPr lang="de-DE" sz="2000" dirty="0">
                <a:latin typeface="Source Sans Pro"/>
              </a:rPr>
              <a:t>Spülprozess nach jedem Betrieb</a:t>
            </a:r>
          </a:p>
          <a:p>
            <a:pPr marL="800100" lvl="1" indent="-342900">
              <a:spcBef>
                <a:spcPct val="20000"/>
              </a:spcBef>
              <a:buFont typeface="Source Sans Pro" panose="020B0503030403020204" pitchFamily="34" charset="0"/>
              <a:buChar char="‒"/>
            </a:pPr>
            <a:endParaRPr lang="de-DE" sz="2000" dirty="0">
              <a:latin typeface="Source Sans Pro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/>
              </a:rPr>
              <a:t>Station Kleben -&gt; Station Schweißen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de-DE" sz="2000" dirty="0">
              <a:latin typeface="Source Sans Pro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76DDC8-F007-A0C9-0CC9-1332B614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4000" y="6492816"/>
            <a:ext cx="2844800" cy="111954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0EFF8CB1-A472-480D-BCA1-90B3EE077451}" type="datetime1">
              <a:rPr lang="de-DE" smtClean="0"/>
              <a:pPr>
                <a:spcAft>
                  <a:spcPts val="600"/>
                </a:spcAft>
              </a:pPr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0158B3-07CB-91CE-898F-4CEDF412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200" y="6493481"/>
            <a:ext cx="2844800" cy="11129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E7BE1CCD-89A0-CC45-BF3E-2A331A7F0490}" type="slidenum">
              <a:rPr lang="de-DE" smtClean="0"/>
              <a:pPr>
                <a:spcAft>
                  <a:spcPts val="600"/>
                </a:spcAft>
              </a:pPr>
              <a:t>5</a:t>
            </a:fld>
            <a:endParaRPr lang="de-DE"/>
          </a:p>
        </p:txBody>
      </p:sp>
      <p:sp>
        <p:nvSpPr>
          <p:cNvPr id="45" name="Footer Placeholder 6">
            <a:extLst>
              <a:ext uri="{FF2B5EF4-FFF2-40B4-BE49-F238E27FC236}">
                <a16:creationId xmlns:a16="http://schemas.microsoft.com/office/drawing/2014/main" id="{76B9D760-BB1F-772A-0A2C-1D5D4D909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3481"/>
            <a:ext cx="4114800" cy="11129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810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1BEAC55-D8B3-00A8-2E20-FF34CE9E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Station Schweißen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9EB09E6-A828-2107-02EB-3F2E736B9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00" y="1888650"/>
            <a:ext cx="10233909" cy="4237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Projektanforderungen:</a:t>
            </a:r>
          </a:p>
          <a:p>
            <a:pPr lvl="1"/>
            <a:r>
              <a:rPr lang="de-DE" sz="1600" dirty="0"/>
              <a:t>technisch Umsetzbar und in zeitlichen Rahmen realisierbar</a:t>
            </a:r>
          </a:p>
          <a:p>
            <a:pPr lvl="1"/>
            <a:r>
              <a:rPr lang="de-DE" sz="1600" dirty="0"/>
              <a:t>stoffschlüssige Verbindung der Einlegebauteile </a:t>
            </a:r>
          </a:p>
          <a:p>
            <a:pPr lvl="1"/>
            <a:r>
              <a:rPr lang="de-DE" sz="1600" dirty="0"/>
              <a:t>möglichst Wasserdicht – da Getränke Untersetzer das Produkt ist </a:t>
            </a:r>
          </a:p>
          <a:p>
            <a:pPr lvl="1"/>
            <a:r>
              <a:rPr lang="de-DE" sz="1600" dirty="0"/>
              <a:t>optisch ansprechend – mit technischem Zusammenhang</a:t>
            </a:r>
          </a:p>
          <a:p>
            <a:pPr lvl="1"/>
            <a:r>
              <a:rPr lang="de-DE" sz="1600" dirty="0"/>
              <a:t>Zusammenhang zu Roboter oder SPS - Technik  </a:t>
            </a:r>
          </a:p>
          <a:p>
            <a:pPr lvl="1"/>
            <a:endParaRPr lang="de-DE" sz="1600" dirty="0"/>
          </a:p>
          <a:p>
            <a:pPr marL="0" indent="0">
              <a:buNone/>
            </a:pPr>
            <a:r>
              <a:rPr lang="de-DE" sz="2000" dirty="0"/>
              <a:t>Projektziele: </a:t>
            </a:r>
          </a:p>
          <a:p>
            <a:pPr lvl="1"/>
            <a:r>
              <a:rPr lang="de-DE" sz="1600" dirty="0"/>
              <a:t>Einbindung in das bestehende System </a:t>
            </a:r>
          </a:p>
          <a:p>
            <a:pPr lvl="1"/>
            <a:r>
              <a:rPr lang="de-DE" sz="1600" dirty="0"/>
              <a:t>Automatische Herstellung des Untersetzers </a:t>
            </a:r>
          </a:p>
          <a:p>
            <a:pPr lvl="1"/>
            <a:r>
              <a:rPr lang="de-DE" sz="1600" dirty="0"/>
              <a:t>sichere Prozessabfolge </a:t>
            </a:r>
          </a:p>
          <a:p>
            <a:pPr lvl="1"/>
            <a:r>
              <a:rPr lang="de-DE" sz="1600" dirty="0"/>
              <a:t>nachhaltige Dokumentation </a:t>
            </a:r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lvl="1"/>
            <a:endParaRPr lang="de-DE" sz="1600" dirty="0"/>
          </a:p>
          <a:p>
            <a:pPr marL="0" indent="0">
              <a:buNone/>
            </a:pPr>
            <a:endParaRPr lang="de-DE" sz="2000" dirty="0"/>
          </a:p>
          <a:p>
            <a:pPr lvl="1"/>
            <a:endParaRPr lang="de-DE" sz="16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79F3A1-62AF-D7E8-30DD-6523E2D0FC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189397-C7CE-464C-BC4B-705C0F4D343C}" type="datetime1">
              <a:rPr lang="de-DE" smtClean="0"/>
              <a:t>09.01.2024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DF357F-2F16-F972-4EE3-3C3A75BE4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6</a:t>
            </a:fld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9C3359C-8734-EF94-7F45-819D95517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51FF36D-BAB1-4E3C-96F6-E5624EC1C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782" y="1521333"/>
            <a:ext cx="3757127" cy="41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5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934BAA-3E29-BE33-7072-BEFB756C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Systemübersicht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ADE664-489D-5089-AE84-3AB979145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Produktionstechnik – Praktikum – Station Schweißen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63B5D2-E1FD-2427-88E1-49AC629E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8698-3B69-4369-916A-E97E263B09F8}" type="datetime1">
              <a:rPr lang="de-DE" smtClean="0"/>
              <a:t>09.01.2024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90BABB-1583-06C8-6A09-D9972980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t>7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F87AA2-5DDF-F4D2-C6F8-CE5F669F5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18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5B99F-2CE2-FE61-5E8B-C5679817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Gestaltung des Förderbandes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C4F01E-3DB0-219D-9769-3C3098D7C9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FF8CB1-A472-480D-BCA1-90B3EE077451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81994B-ADA0-5812-8EE3-709514474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5C3E21-3F44-9204-C2B9-1509947B6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5ADF5B4-1766-5997-B18D-A3F32E074B2B}"/>
              </a:ext>
            </a:extLst>
          </p:cNvPr>
          <p:cNvGrpSpPr/>
          <p:nvPr/>
        </p:nvGrpSpPr>
        <p:grpSpPr>
          <a:xfrm>
            <a:off x="4273656" y="2106280"/>
            <a:ext cx="1561703" cy="937021"/>
            <a:chOff x="11580" y="533496"/>
            <a:chExt cx="1561703" cy="937021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6D51176A-7796-6CC9-EF80-C5A5FB0B69C9}"/>
                </a:ext>
              </a:extLst>
            </p:cNvPr>
            <p:cNvSpPr/>
            <p:nvPr/>
          </p:nvSpPr>
          <p:spPr>
            <a:xfrm>
              <a:off x="11580" y="533496"/>
              <a:ext cx="1561703" cy="9370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9" name="Rechteck: abgerundete Ecken 4">
              <a:extLst>
                <a:ext uri="{FF2B5EF4-FFF2-40B4-BE49-F238E27FC236}">
                  <a16:creationId xmlns:a16="http://schemas.microsoft.com/office/drawing/2014/main" id="{0D91A711-E971-150A-2C62-CBD2C9D2D8AD}"/>
                </a:ext>
              </a:extLst>
            </p:cNvPr>
            <p:cNvSpPr txBox="1"/>
            <p:nvPr/>
          </p:nvSpPr>
          <p:spPr>
            <a:xfrm>
              <a:off x="39024" y="560940"/>
              <a:ext cx="1506815" cy="882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400" kern="1200" dirty="0"/>
                <a:t>Kommissionierung</a:t>
              </a:r>
              <a:endParaRPr lang="en-DE" sz="1400" kern="1200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E2667CC-266E-4D80-F29E-6DE9F6544682}"/>
              </a:ext>
            </a:extLst>
          </p:cNvPr>
          <p:cNvGrpSpPr/>
          <p:nvPr/>
        </p:nvGrpSpPr>
        <p:grpSpPr>
          <a:xfrm rot="16200000">
            <a:off x="8673867" y="3063294"/>
            <a:ext cx="1561703" cy="937021"/>
            <a:chOff x="4388353" y="509246"/>
            <a:chExt cx="1561703" cy="937021"/>
          </a:xfrm>
        </p:grpSpPr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C95D2263-43A7-113C-2769-A6BD956E3EA0}"/>
                </a:ext>
              </a:extLst>
            </p:cNvPr>
            <p:cNvSpPr/>
            <p:nvPr/>
          </p:nvSpPr>
          <p:spPr>
            <a:xfrm>
              <a:off x="4388353" y="509246"/>
              <a:ext cx="1561703" cy="9370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2" name="Rechteck: abgerundete Ecken 4">
              <a:extLst>
                <a:ext uri="{FF2B5EF4-FFF2-40B4-BE49-F238E27FC236}">
                  <a16:creationId xmlns:a16="http://schemas.microsoft.com/office/drawing/2014/main" id="{743AC018-53F8-9860-9B15-4F4EB6C1EE6F}"/>
                </a:ext>
              </a:extLst>
            </p:cNvPr>
            <p:cNvSpPr txBox="1"/>
            <p:nvPr/>
          </p:nvSpPr>
          <p:spPr>
            <a:xfrm>
              <a:off x="4415797" y="536690"/>
              <a:ext cx="1506815" cy="882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400" kern="1200" dirty="0"/>
                <a:t>Montage</a:t>
              </a:r>
              <a:endParaRPr lang="en-DE" sz="1400" kern="1200" dirty="0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014F0DF-C801-D4DC-6373-2236E9759973}"/>
              </a:ext>
            </a:extLst>
          </p:cNvPr>
          <p:cNvGrpSpPr/>
          <p:nvPr/>
        </p:nvGrpSpPr>
        <p:grpSpPr>
          <a:xfrm>
            <a:off x="6629932" y="2106279"/>
            <a:ext cx="1561703" cy="937021"/>
            <a:chOff x="6562724" y="533496"/>
            <a:chExt cx="1561703" cy="937021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E2A0B188-0CFD-E6E0-3D3B-67C65A2D33CB}"/>
                </a:ext>
              </a:extLst>
            </p:cNvPr>
            <p:cNvSpPr/>
            <p:nvPr/>
          </p:nvSpPr>
          <p:spPr>
            <a:xfrm>
              <a:off x="6562724" y="533496"/>
              <a:ext cx="1561703" cy="9370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Rechteck: abgerundete Ecken 4">
              <a:extLst>
                <a:ext uri="{FF2B5EF4-FFF2-40B4-BE49-F238E27FC236}">
                  <a16:creationId xmlns:a16="http://schemas.microsoft.com/office/drawing/2014/main" id="{90BE833D-7B53-A4FD-6008-40A67EC4C23B}"/>
                </a:ext>
              </a:extLst>
            </p:cNvPr>
            <p:cNvSpPr txBox="1"/>
            <p:nvPr/>
          </p:nvSpPr>
          <p:spPr>
            <a:xfrm>
              <a:off x="6590168" y="560940"/>
              <a:ext cx="1506815" cy="882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400" kern="1200" dirty="0"/>
                <a:t>Verpackung</a:t>
              </a:r>
              <a:endParaRPr lang="en-DE" sz="1400" kern="1200" dirty="0"/>
            </a:p>
          </p:txBody>
        </p:sp>
      </p:grp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8464A425-14DC-3C3A-623E-A08C630A23A0}"/>
              </a:ext>
            </a:extLst>
          </p:cNvPr>
          <p:cNvCxnSpPr>
            <a:cxnSpLocks/>
            <a:stCxn id="11" idx="3"/>
            <a:endCxn id="14" idx="3"/>
          </p:cNvCxnSpPr>
          <p:nvPr/>
        </p:nvCxnSpPr>
        <p:spPr>
          <a:xfrm rot="16200000" flipV="1">
            <a:off x="8735096" y="2031330"/>
            <a:ext cx="176163" cy="126308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F486348-5245-89BA-7264-8FDED03FCC0E}"/>
              </a:ext>
            </a:extLst>
          </p:cNvPr>
          <p:cNvCxnSpPr>
            <a:cxnSpLocks/>
            <a:stCxn id="15" idx="1"/>
            <a:endCxn id="9" idx="3"/>
          </p:cNvCxnSpPr>
          <p:nvPr/>
        </p:nvCxnSpPr>
        <p:spPr>
          <a:xfrm flipH="1">
            <a:off x="5807915" y="2574790"/>
            <a:ext cx="84946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3D53BD04-FA9D-53C2-A0AD-739F09964295}"/>
              </a:ext>
            </a:extLst>
          </p:cNvPr>
          <p:cNvCxnSpPr>
            <a:cxnSpLocks/>
            <a:endCxn id="12" idx="1"/>
          </p:cNvCxnSpPr>
          <p:nvPr/>
        </p:nvCxnSpPr>
        <p:spPr>
          <a:xfrm rot="10800000" flipH="1" flipV="1">
            <a:off x="1944823" y="2574792"/>
            <a:ext cx="7509895" cy="1710420"/>
          </a:xfrm>
          <a:prstGeom prst="bentConnector4">
            <a:avLst>
              <a:gd name="adj1" fmla="val -3044"/>
              <a:gd name="adj2" fmla="val 12376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0D702BD-BF64-0656-A479-793D0C4FB6B6}"/>
              </a:ext>
            </a:extLst>
          </p:cNvPr>
          <p:cNvGrpSpPr/>
          <p:nvPr/>
        </p:nvGrpSpPr>
        <p:grpSpPr>
          <a:xfrm>
            <a:off x="1921904" y="2104759"/>
            <a:ext cx="1561703" cy="937021"/>
            <a:chOff x="2218566" y="492801"/>
            <a:chExt cx="1561703" cy="937021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46E582F1-83C7-3AAD-E843-A472A779FD6C}"/>
                </a:ext>
              </a:extLst>
            </p:cNvPr>
            <p:cNvSpPr/>
            <p:nvPr/>
          </p:nvSpPr>
          <p:spPr>
            <a:xfrm>
              <a:off x="2218566" y="492801"/>
              <a:ext cx="1561703" cy="937021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1" name="Rechteck: abgerundete Ecken 4">
              <a:extLst>
                <a:ext uri="{FF2B5EF4-FFF2-40B4-BE49-F238E27FC236}">
                  <a16:creationId xmlns:a16="http://schemas.microsoft.com/office/drawing/2014/main" id="{775D842B-C152-49AA-248F-EAAA26E7F5C9}"/>
                </a:ext>
              </a:extLst>
            </p:cNvPr>
            <p:cNvSpPr txBox="1"/>
            <p:nvPr/>
          </p:nvSpPr>
          <p:spPr>
            <a:xfrm>
              <a:off x="2246010" y="520245"/>
              <a:ext cx="1506815" cy="882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400" kern="1200" dirty="0"/>
                <a:t>Kleben</a:t>
              </a:r>
              <a:endParaRPr lang="en-DE" sz="1400" kern="1200" dirty="0"/>
            </a:p>
          </p:txBody>
        </p:sp>
      </p:grp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A01E5072-3B15-76EF-0F20-DF489C433BDB}"/>
              </a:ext>
            </a:extLst>
          </p:cNvPr>
          <p:cNvCxnSpPr>
            <a:cxnSpLocks/>
            <a:stCxn id="8" idx="1"/>
            <a:endCxn id="20" idx="3"/>
          </p:cNvCxnSpPr>
          <p:nvPr/>
        </p:nvCxnSpPr>
        <p:spPr>
          <a:xfrm flipH="1" flipV="1">
            <a:off x="3483607" y="2573270"/>
            <a:ext cx="790049" cy="15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F5B8396-D3D4-5C57-388F-99E4FD9A810B}"/>
              </a:ext>
            </a:extLst>
          </p:cNvPr>
          <p:cNvGrpSpPr/>
          <p:nvPr/>
        </p:nvGrpSpPr>
        <p:grpSpPr>
          <a:xfrm>
            <a:off x="6629930" y="2104758"/>
            <a:ext cx="1561703" cy="937021"/>
            <a:chOff x="2189956" y="533496"/>
            <a:chExt cx="1561703" cy="937021"/>
          </a:xfrm>
        </p:grpSpPr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739566C0-4E88-08AB-742D-F0AE94CCA48C}"/>
                </a:ext>
              </a:extLst>
            </p:cNvPr>
            <p:cNvSpPr/>
            <p:nvPr/>
          </p:nvSpPr>
          <p:spPr>
            <a:xfrm>
              <a:off x="2189956" y="533496"/>
              <a:ext cx="1561703" cy="937021"/>
            </a:xfrm>
            <a:prstGeom prst="roundRect">
              <a:avLst>
                <a:gd name="adj" fmla="val 10000"/>
              </a:avLst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" name="Rechteck: abgerundete Ecken 4">
              <a:extLst>
                <a:ext uri="{FF2B5EF4-FFF2-40B4-BE49-F238E27FC236}">
                  <a16:creationId xmlns:a16="http://schemas.microsoft.com/office/drawing/2014/main" id="{7DBDB6F5-81DF-45F6-7BF0-AD1228AEB8AA}"/>
                </a:ext>
              </a:extLst>
            </p:cNvPr>
            <p:cNvSpPr txBox="1"/>
            <p:nvPr/>
          </p:nvSpPr>
          <p:spPr>
            <a:xfrm>
              <a:off x="2217400" y="560940"/>
              <a:ext cx="1506815" cy="882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400" kern="1200" dirty="0"/>
                <a:t>Schweißen</a:t>
              </a:r>
              <a:endParaRPr lang="en-DE" sz="1400" kern="1200" dirty="0"/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77BC11C9-1F8B-871A-D344-7282F2842A0D}"/>
              </a:ext>
            </a:extLst>
          </p:cNvPr>
          <p:cNvSpPr txBox="1"/>
          <p:nvPr/>
        </p:nvSpPr>
        <p:spPr>
          <a:xfrm>
            <a:off x="4721735" y="4320700"/>
            <a:ext cx="12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Förderband</a:t>
            </a:r>
          </a:p>
        </p:txBody>
      </p:sp>
      <p:sp>
        <p:nvSpPr>
          <p:cNvPr id="27" name="Multiplikationszeichen 26">
            <a:extLst>
              <a:ext uri="{FF2B5EF4-FFF2-40B4-BE49-F238E27FC236}">
                <a16:creationId xmlns:a16="http://schemas.microsoft.com/office/drawing/2014/main" id="{0A859A43-7497-4CA4-12C8-0FE7D814D866}"/>
              </a:ext>
            </a:extLst>
          </p:cNvPr>
          <p:cNvSpPr/>
          <p:nvPr/>
        </p:nvSpPr>
        <p:spPr>
          <a:xfrm>
            <a:off x="2227997" y="2001769"/>
            <a:ext cx="919294" cy="1143000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8796FC6-16AB-4E3E-16D4-AFF1640F3D32}"/>
              </a:ext>
            </a:extLst>
          </p:cNvPr>
          <p:cNvSpPr txBox="1"/>
          <p:nvPr/>
        </p:nvSpPr>
        <p:spPr>
          <a:xfrm>
            <a:off x="864000" y="5460573"/>
            <a:ext cx="8353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Schweißen ersetzt Kleben und wird an der Stelle des Verpackens realisiert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7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47E8D-25A9-8B22-A70C-E0BFA068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Stationsübersicht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F88481-B740-45B9-DADD-A8C127471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00" y="2677212"/>
            <a:ext cx="4735522" cy="3435138"/>
          </a:xfrm>
        </p:spPr>
        <p:txBody>
          <a:bodyPr>
            <a:normAutofit/>
          </a:bodyPr>
          <a:lstStyle/>
          <a:p>
            <a:r>
              <a:rPr lang="de-DE" sz="2000" dirty="0"/>
              <a:t>Komponenten der Station Schweißen: </a:t>
            </a:r>
          </a:p>
          <a:p>
            <a:pPr lvl="1"/>
            <a:r>
              <a:rPr lang="de-DE" sz="1600" dirty="0"/>
              <a:t>Mitsubishi </a:t>
            </a:r>
            <a:r>
              <a:rPr lang="de-DE" sz="1600" dirty="0" err="1"/>
              <a:t>Melfa</a:t>
            </a:r>
            <a:r>
              <a:rPr lang="de-DE" sz="1600" dirty="0"/>
              <a:t> RV-2AJ</a:t>
            </a:r>
          </a:p>
          <a:p>
            <a:pPr lvl="1"/>
            <a:r>
              <a:rPr lang="de-DE" sz="1600" dirty="0"/>
              <a:t>Steuereinheit</a:t>
            </a:r>
          </a:p>
          <a:p>
            <a:pPr lvl="1"/>
            <a:r>
              <a:rPr lang="de-DE" sz="1600" dirty="0"/>
              <a:t>SMD Lötstation </a:t>
            </a:r>
          </a:p>
          <a:p>
            <a:pPr lvl="1"/>
            <a:r>
              <a:rPr lang="de-DE" sz="1600" dirty="0"/>
              <a:t>Lötkolben </a:t>
            </a:r>
          </a:p>
          <a:p>
            <a:pPr lvl="1"/>
            <a:r>
              <a:rPr lang="de-DE" sz="1600" dirty="0"/>
              <a:t>Halterung Roboter – Lötkolben </a:t>
            </a:r>
          </a:p>
          <a:p>
            <a:pPr lvl="1"/>
            <a:endParaRPr lang="de-DE" sz="1600" dirty="0"/>
          </a:p>
          <a:p>
            <a:pPr marL="457200" lvl="1" indent="0">
              <a:buNone/>
            </a:pPr>
            <a:endParaRPr lang="de-DE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BE3340-14C6-CE88-7444-7F9562FE9F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FF8CB1-A472-480D-BCA1-90B3EE077451}" type="datetime1">
              <a:rPr lang="de-DE" smtClean="0"/>
              <a:t>09.01.2024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E36C3-729E-7C24-3D16-27BFF81A3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7BE1CCD-89A0-CC45-BF3E-2A331A7F0490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9972E1-6BE5-6D0D-499C-B18236C7D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99AC13A-11CD-4B58-9410-32EC31525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3" r="10130"/>
          <a:stretch/>
        </p:blipFill>
        <p:spPr>
          <a:xfrm rot="5400000">
            <a:off x="6522501" y="1749493"/>
            <a:ext cx="4002831" cy="38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23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A5936AFC-2A73-4C63-ACEB-31CA9F1AFD4A}" vid="{9CE84677-2CE2-463B-8162-2687B016B66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HSHL_PowerPoint_Master_16zu9</Template>
  <TotalTime>0</TotalTime>
  <Words>611</Words>
  <Application>Microsoft Office PowerPoint</Application>
  <PresentationFormat>Breitbild</PresentationFormat>
  <Paragraphs>239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Source Sans Pro</vt:lpstr>
      <vt:lpstr>Office-Design</vt:lpstr>
      <vt:lpstr>Produktionstechnik – Praktikum  Abschlusspräsentation  Station Schweißen</vt:lpstr>
      <vt:lpstr>Agenda </vt:lpstr>
      <vt:lpstr>Einführung in das Projektthema</vt:lpstr>
      <vt:lpstr>Aufgabenstellung</vt:lpstr>
      <vt:lpstr>Ausgangssituation</vt:lpstr>
      <vt:lpstr>Station Schweißen </vt:lpstr>
      <vt:lpstr>Systemübersicht</vt:lpstr>
      <vt:lpstr>Neue Gestaltung des Förderbandes</vt:lpstr>
      <vt:lpstr>Stationsübersicht</vt:lpstr>
      <vt:lpstr>Mitsubishi Melfa RV-2AJ</vt:lpstr>
      <vt:lpstr>Lötstation </vt:lpstr>
      <vt:lpstr>Entwicklung</vt:lpstr>
      <vt:lpstr>Lötkolbenhalterung </vt:lpstr>
      <vt:lpstr>HSHL - Untersetzer </vt:lpstr>
      <vt:lpstr>Schweißparameter - Studie </vt:lpstr>
      <vt:lpstr>Schweißparameter - Studie </vt:lpstr>
      <vt:lpstr>Programmierung</vt:lpstr>
      <vt:lpstr>Programmierung</vt:lpstr>
      <vt:lpstr>ist - Zustand</vt:lpstr>
      <vt:lpstr>Programmierung über Software</vt:lpstr>
      <vt:lpstr>tutorial</vt:lpstr>
      <vt:lpstr>Ihre Aufgabe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Produktionstechnik – Praktikum  Abschlusspräsentation  Station Schweißen</dc:title>
  <dc:creator>Darvin Welslau</dc:creator>
  <cp:lastModifiedBy>HSHL-User</cp:lastModifiedBy>
  <cp:revision>8</cp:revision>
  <dcterms:created xsi:type="dcterms:W3CDTF">2024-01-07T10:27:03Z</dcterms:created>
  <dcterms:modified xsi:type="dcterms:W3CDTF">2024-01-09T09:20:47Z</dcterms:modified>
</cp:coreProperties>
</file>