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AB6EB16-9ECE-6405-117E-0C2C4D547A16}" name="Timo Wortmann" initials="TW" userId="b8e6c90923a6ab45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3C34BD-5D19-4CCF-892E-AAB70E152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F24F2CD-0B83-44A5-A92C-A13CBEC3A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9B8D0C-ABF4-4F1C-A9E8-25AAFFC03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5C81-F8AC-412F-B10F-A4F1AB1F21F6}" type="datetimeFigureOut">
              <a:rPr lang="de-DE" smtClean="0"/>
              <a:t>25.10.2022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98800F-CDDB-4112-9E67-E53AE2164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A3EF44-15F7-4FE1-AED0-698FB569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11FC-5085-46F2-AD44-208C024A46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949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A12A1-FF44-4072-86DD-B3C476BF1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56759DE-F0C7-4648-A105-1B78F91B9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08FF29-905C-44D2-94FB-053A15792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5C81-F8AC-412F-B10F-A4F1AB1F21F6}" type="datetimeFigureOut">
              <a:rPr lang="de-DE" smtClean="0"/>
              <a:t>25.10.2022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9E7941-7A75-43FA-B936-19B096E4A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07E968-F042-4F0B-80E1-6714A787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11FC-5085-46F2-AD44-208C024A46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7322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ADFF327-8EBF-4B58-B92B-160B0AF9D5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D6B004D-1D0E-4BCF-8D10-14EF08034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C3F2F4-10B6-428B-840F-2BA579B3F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5C81-F8AC-412F-B10F-A4F1AB1F21F6}" type="datetimeFigureOut">
              <a:rPr lang="de-DE" smtClean="0"/>
              <a:t>25.10.2022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DB013-8D6F-48C1-9223-01DBF8E52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875B8E-F747-493B-91D6-40462E1F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11FC-5085-46F2-AD44-208C024A46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45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A98981-6DE5-4C18-B4AE-0279FBD21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3E892F-29E9-4598-A400-E425192F2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2AC0A2-588E-416D-AC0C-E319B8F6A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5C81-F8AC-412F-B10F-A4F1AB1F21F6}" type="datetimeFigureOut">
              <a:rPr lang="de-DE" smtClean="0"/>
              <a:t>25.10.2022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95C78E-C30C-4BFC-A454-0E3926EE6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3C6F30-CCD4-48E7-A301-38F6A1605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11FC-5085-46F2-AD44-208C024A46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88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D1E9F-08C1-42B9-A1A6-A7E165581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82EAB7-9300-47CC-A901-EB90FC436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CCE1FF-270F-4C56-90A6-5C2907F7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5C81-F8AC-412F-B10F-A4F1AB1F21F6}" type="datetimeFigureOut">
              <a:rPr lang="de-DE" smtClean="0"/>
              <a:t>25.10.2022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D71D5F-46D1-4AE0-A253-F4387E23F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5F268C-2E9F-4D2F-97B7-B2C1A8AA3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11FC-5085-46F2-AD44-208C024A46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550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83953E-8778-45DC-A095-7733AACCA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DF71B7-2247-4DD7-8B87-4DD9820FFB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02A911D-66B6-452A-A150-3A89AE78B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288D0AE-2DE9-4030-943D-CE4CC7BBC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5C81-F8AC-412F-B10F-A4F1AB1F21F6}" type="datetimeFigureOut">
              <a:rPr lang="de-DE" smtClean="0"/>
              <a:t>25.10.2022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E0111D-39AF-4A85-B22D-3D0D803EA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9DEC88-5490-4B23-86F4-8EEF8F63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11FC-5085-46F2-AD44-208C024A46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166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29587F-960D-4E5A-AD7B-C52F72EAD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3FA5A7-6C9F-48D4-AA3F-322EE3E77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12272F-A394-4AD5-9CD1-19E079623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3EFE5FC-EDE8-4A9D-8D59-7CA3FE862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A9E2D14-342F-40B4-A502-CE9CF97E5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97B91B5-6001-4919-9DAD-190490C10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5C81-F8AC-412F-B10F-A4F1AB1F21F6}" type="datetimeFigureOut">
              <a:rPr lang="de-DE" smtClean="0"/>
              <a:t>25.10.2022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58A4B1C-2CA3-4319-A82D-66608A90F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5452C62-6DB3-4840-902C-9729F97C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11FC-5085-46F2-AD44-208C024A46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827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431749-8C3A-4029-BA76-1A695CC7B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7639092-C79E-41DA-8C8A-0284C28D0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5C81-F8AC-412F-B10F-A4F1AB1F21F6}" type="datetimeFigureOut">
              <a:rPr lang="de-DE" smtClean="0"/>
              <a:t>25.10.2022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D3D4377-2935-4221-A13D-8F9FC35E3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F2EBAC9-C6DB-4505-B0C5-770723DC3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11FC-5085-46F2-AD44-208C024A46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430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6B5F9AF-77C4-488C-8ADF-7A824AC88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5C81-F8AC-412F-B10F-A4F1AB1F21F6}" type="datetimeFigureOut">
              <a:rPr lang="de-DE" smtClean="0"/>
              <a:t>25.10.2022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1EDFD9C-E50D-4EA8-8438-7D7968EC3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1CAD82-BB9D-4ED4-840B-9B872820D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11FC-5085-46F2-AD44-208C024A46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672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1350DC-8FAF-4BFF-BDC9-3596E9DB2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56622A-B71A-4E52-89FB-4BE2314EF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F45E350-84CA-4A9C-B4B9-4C6389FD5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2C6688-944D-4A40-A69A-50B9CDEE2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5C81-F8AC-412F-B10F-A4F1AB1F21F6}" type="datetimeFigureOut">
              <a:rPr lang="de-DE" smtClean="0"/>
              <a:t>25.10.2022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A18C5FE-23CB-4F05-8217-2E83DCA3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07653E-A4B9-4D8C-ADBF-B235963EF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11FC-5085-46F2-AD44-208C024A46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31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3CC8D5-0783-4A84-B9DC-94CE8CA41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0599377-A309-4D6D-A6CD-B4E3EE5D6E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FD6C3C-CA4E-4D34-9178-A43EB4E69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94B0C2-533F-4BE9-920D-5C95A36CE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5C81-F8AC-412F-B10F-A4F1AB1F21F6}" type="datetimeFigureOut">
              <a:rPr lang="de-DE" smtClean="0"/>
              <a:t>25.10.2022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88E1CB-60B4-4865-BB11-5FC6AEB56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564A9AC-EFF3-4C56-994E-40EADDCC7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11FC-5085-46F2-AD44-208C024A46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250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9438B98-46C1-4644-9F53-7B5D21C38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8E40D6-8691-4825-AA52-8205FB1CB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DF4720-FDD4-4AB3-947D-6BDB90DABC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95C81-F8AC-412F-B10F-A4F1AB1F21F6}" type="datetimeFigureOut">
              <a:rPr lang="de-DE" smtClean="0"/>
              <a:t>25.10.2022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0033B-D4BD-45C6-83E3-648B4F856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C5D19A-3410-453B-B03D-E20C7B5AC8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011FC-5085-46F2-AD44-208C024A46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86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952513C4-2D2B-4C83-B228-4AE10A6C2AF6}"/>
              </a:ext>
            </a:extLst>
          </p:cNvPr>
          <p:cNvSpPr/>
          <p:nvPr/>
        </p:nvSpPr>
        <p:spPr>
          <a:xfrm>
            <a:off x="3938016" y="2350009"/>
            <a:ext cx="1581912" cy="22219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SPS ET 200SP</a:t>
            </a:r>
          </a:p>
          <a:p>
            <a:pPr algn="ctr"/>
            <a:r>
              <a:rPr lang="de-DE" sz="1200" dirty="0"/>
              <a:t>Digitale In-/Outputs</a:t>
            </a:r>
          </a:p>
          <a:p>
            <a:r>
              <a:rPr lang="de-DE" sz="1200" dirty="0"/>
              <a:t>E0.0	A0.0</a:t>
            </a:r>
          </a:p>
          <a:p>
            <a:r>
              <a:rPr lang="de-DE" sz="1200" dirty="0"/>
              <a:t>E0.1	A0.1</a:t>
            </a:r>
          </a:p>
          <a:p>
            <a:r>
              <a:rPr lang="de-DE" sz="1200" dirty="0"/>
              <a:t>E0.2	A0.2</a:t>
            </a:r>
          </a:p>
          <a:p>
            <a:r>
              <a:rPr lang="de-DE" sz="1200" dirty="0"/>
              <a:t>E0.3	A0.3</a:t>
            </a:r>
          </a:p>
          <a:p>
            <a:r>
              <a:rPr lang="de-DE" sz="1200" dirty="0"/>
              <a:t>E0.4	A0.4</a:t>
            </a:r>
          </a:p>
          <a:p>
            <a:r>
              <a:rPr lang="de-DE" sz="1200" dirty="0"/>
              <a:t>E0.5	A0.5</a:t>
            </a:r>
          </a:p>
          <a:p>
            <a:r>
              <a:rPr lang="de-DE" sz="1200" dirty="0"/>
              <a:t>E0.6	A0.6</a:t>
            </a:r>
          </a:p>
          <a:p>
            <a:r>
              <a:rPr lang="de-DE" sz="1200" dirty="0"/>
              <a:t>E0.7	A0.7</a:t>
            </a:r>
          </a:p>
          <a:p>
            <a:pPr algn="ctr"/>
            <a:endParaRPr lang="de-DE" dirty="0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2258871C-7526-43CB-A68E-5B514C1F259E}"/>
              </a:ext>
            </a:extLst>
          </p:cNvPr>
          <p:cNvSpPr/>
          <p:nvPr/>
        </p:nvSpPr>
        <p:spPr>
          <a:xfrm>
            <a:off x="1100328" y="2432306"/>
            <a:ext cx="1500367" cy="7223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Induktiver Sensor	    A1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4C071EE1-3E5D-409F-BCF5-5676334C97DF}"/>
              </a:ext>
            </a:extLst>
          </p:cNvPr>
          <p:cNvSpPr/>
          <p:nvPr/>
        </p:nvSpPr>
        <p:spPr>
          <a:xfrm>
            <a:off x="6938772" y="2350009"/>
            <a:ext cx="1581912" cy="3026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SmartController</a:t>
            </a:r>
          </a:p>
          <a:p>
            <a:pPr algn="ctr"/>
            <a:r>
              <a:rPr lang="de-DE" sz="1200" dirty="0"/>
              <a:t>XDIO</a:t>
            </a:r>
          </a:p>
          <a:p>
            <a:r>
              <a:rPr lang="de-DE" sz="1200" dirty="0"/>
              <a:t>E1001	A1</a:t>
            </a:r>
          </a:p>
          <a:p>
            <a:r>
              <a:rPr lang="de-DE" sz="1200" dirty="0"/>
              <a:t>E1002	A2</a:t>
            </a:r>
          </a:p>
          <a:p>
            <a:r>
              <a:rPr lang="de-DE" sz="1200" dirty="0"/>
              <a:t>E1003	A3</a:t>
            </a:r>
          </a:p>
          <a:p>
            <a:r>
              <a:rPr lang="de-DE" sz="1200" dirty="0"/>
              <a:t>E1004	A4</a:t>
            </a:r>
          </a:p>
          <a:p>
            <a:r>
              <a:rPr lang="de-DE" sz="1200" dirty="0"/>
              <a:t>E1005	A5</a:t>
            </a:r>
          </a:p>
          <a:p>
            <a:r>
              <a:rPr lang="de-DE" sz="1200" dirty="0"/>
              <a:t>E1006	A6</a:t>
            </a:r>
          </a:p>
          <a:p>
            <a:r>
              <a:rPr lang="de-DE" sz="1200" dirty="0"/>
              <a:t>E1007	A7</a:t>
            </a:r>
          </a:p>
          <a:p>
            <a:r>
              <a:rPr lang="de-DE" sz="1200" dirty="0"/>
              <a:t>E1008	A8</a:t>
            </a:r>
          </a:p>
          <a:p>
            <a:r>
              <a:rPr lang="de-DE" sz="1200" dirty="0"/>
              <a:t>E1009</a:t>
            </a:r>
          </a:p>
          <a:p>
            <a:r>
              <a:rPr lang="de-DE" sz="1200" dirty="0"/>
              <a:t>E1010</a:t>
            </a:r>
          </a:p>
          <a:p>
            <a:r>
              <a:rPr lang="de-DE" sz="1200" dirty="0"/>
              <a:t>E1011</a:t>
            </a:r>
          </a:p>
          <a:p>
            <a:r>
              <a:rPr lang="de-DE" sz="1200" dirty="0"/>
              <a:t>E1012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513685C3-4B7A-411D-96B5-F3D95D4B33B9}"/>
              </a:ext>
            </a:extLst>
          </p:cNvPr>
          <p:cNvCxnSpPr>
            <a:cxnSpLocks/>
          </p:cNvCxnSpPr>
          <p:nvPr/>
        </p:nvCxnSpPr>
        <p:spPr>
          <a:xfrm>
            <a:off x="2600706" y="2880360"/>
            <a:ext cx="1337310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9BB61D72-C848-4C2A-BD8F-E3F8BD087DE3}"/>
              </a:ext>
            </a:extLst>
          </p:cNvPr>
          <p:cNvSpPr/>
          <p:nvPr/>
        </p:nvSpPr>
        <p:spPr>
          <a:xfrm>
            <a:off x="9641585" y="2500884"/>
            <a:ext cx="1581912" cy="8869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Vakuumsaugdüse</a:t>
            </a:r>
          </a:p>
          <a:p>
            <a:endParaRPr lang="de-DE" sz="1200" dirty="0"/>
          </a:p>
          <a:p>
            <a:r>
              <a:rPr lang="de-DE" sz="1200" dirty="0"/>
              <a:t>E1</a:t>
            </a:r>
          </a:p>
          <a:p>
            <a:pPr algn="ctr"/>
            <a:endParaRPr lang="de-DE" sz="1200" dirty="0"/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CD322C7E-6578-490D-B380-36591A89D180}"/>
              </a:ext>
            </a:extLst>
          </p:cNvPr>
          <p:cNvCxnSpPr>
            <a:cxnSpLocks/>
          </p:cNvCxnSpPr>
          <p:nvPr/>
        </p:nvCxnSpPr>
        <p:spPr>
          <a:xfrm>
            <a:off x="5519928" y="3051048"/>
            <a:ext cx="1418844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1B96C848-FFB5-4A1D-A717-4B3FD4CB401A}"/>
              </a:ext>
            </a:extLst>
          </p:cNvPr>
          <p:cNvCxnSpPr>
            <a:cxnSpLocks/>
          </p:cNvCxnSpPr>
          <p:nvPr/>
        </p:nvCxnSpPr>
        <p:spPr>
          <a:xfrm>
            <a:off x="3242310" y="3051048"/>
            <a:ext cx="695706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F4AFCE1C-03AE-4119-9362-393FB999358C}"/>
              </a:ext>
            </a:extLst>
          </p:cNvPr>
          <p:cNvCxnSpPr>
            <a:cxnSpLocks/>
          </p:cNvCxnSpPr>
          <p:nvPr/>
        </p:nvCxnSpPr>
        <p:spPr>
          <a:xfrm>
            <a:off x="3242310" y="3051048"/>
            <a:ext cx="0" cy="268224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36EA28CA-C942-4CDD-8A08-B2E2C4529921}"/>
              </a:ext>
            </a:extLst>
          </p:cNvPr>
          <p:cNvCxnSpPr>
            <a:cxnSpLocks/>
          </p:cNvCxnSpPr>
          <p:nvPr/>
        </p:nvCxnSpPr>
        <p:spPr>
          <a:xfrm>
            <a:off x="3242310" y="5733288"/>
            <a:ext cx="580644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B138B0A1-C6F0-4A85-A1F3-D6EBC4212B1B}"/>
              </a:ext>
            </a:extLst>
          </p:cNvPr>
          <p:cNvCxnSpPr>
            <a:cxnSpLocks/>
          </p:cNvCxnSpPr>
          <p:nvPr/>
        </p:nvCxnSpPr>
        <p:spPr>
          <a:xfrm>
            <a:off x="9048750" y="3236977"/>
            <a:ext cx="0" cy="249631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41EB50E8-A0C2-4C67-ADF6-A11F571B08AA}"/>
              </a:ext>
            </a:extLst>
          </p:cNvPr>
          <p:cNvCxnSpPr>
            <a:cxnSpLocks/>
          </p:cNvCxnSpPr>
          <p:nvPr/>
        </p:nvCxnSpPr>
        <p:spPr>
          <a:xfrm>
            <a:off x="8520684" y="3236977"/>
            <a:ext cx="52806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378722F2-07BB-4B10-B789-262BFC43F7C5}"/>
              </a:ext>
            </a:extLst>
          </p:cNvPr>
          <p:cNvCxnSpPr>
            <a:cxnSpLocks/>
          </p:cNvCxnSpPr>
          <p:nvPr/>
        </p:nvCxnSpPr>
        <p:spPr>
          <a:xfrm>
            <a:off x="8520684" y="3029713"/>
            <a:ext cx="1120901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70199759-9420-4F25-A022-36CA8D8EA5F1}"/>
              </a:ext>
            </a:extLst>
          </p:cNvPr>
          <p:cNvSpPr/>
          <p:nvPr/>
        </p:nvSpPr>
        <p:spPr>
          <a:xfrm>
            <a:off x="6938771" y="1053090"/>
            <a:ext cx="3686548" cy="6385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Druckluftventil des Druckluftzylinders</a:t>
            </a:r>
          </a:p>
          <a:p>
            <a:r>
              <a:rPr lang="de-DE" sz="1200" dirty="0"/>
              <a:t>E1</a:t>
            </a:r>
          </a:p>
          <a:p>
            <a:pPr algn="ctr"/>
            <a:endParaRPr lang="de-DE" sz="1200" dirty="0"/>
          </a:p>
        </p:txBody>
      </p: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7DFFF5DA-685F-432E-83FB-9D552DF9C6F2}"/>
              </a:ext>
            </a:extLst>
          </p:cNvPr>
          <p:cNvCxnSpPr>
            <a:cxnSpLocks/>
          </p:cNvCxnSpPr>
          <p:nvPr/>
        </p:nvCxnSpPr>
        <p:spPr>
          <a:xfrm>
            <a:off x="6145530" y="1380744"/>
            <a:ext cx="793242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5BB4C54A-78F3-45F7-AACB-3AD42D885BF3}"/>
              </a:ext>
            </a:extLst>
          </p:cNvPr>
          <p:cNvCxnSpPr>
            <a:cxnSpLocks/>
          </p:cNvCxnSpPr>
          <p:nvPr/>
        </p:nvCxnSpPr>
        <p:spPr>
          <a:xfrm>
            <a:off x="6145530" y="1380744"/>
            <a:ext cx="0" cy="167030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Textfeld 59">
            <a:extLst>
              <a:ext uri="{FF2B5EF4-FFF2-40B4-BE49-F238E27FC236}">
                <a16:creationId xmlns:a16="http://schemas.microsoft.com/office/drawing/2014/main" id="{0CB3B010-817A-4144-AEDB-24C16F9AE4DC}"/>
              </a:ext>
            </a:extLst>
          </p:cNvPr>
          <p:cNvSpPr txBox="1"/>
          <p:nvPr/>
        </p:nvSpPr>
        <p:spPr>
          <a:xfrm>
            <a:off x="565404" y="275249"/>
            <a:ext cx="7296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u="sng" dirty="0"/>
              <a:t>Verknüpfung der Komponenten über digitalen Signale</a:t>
            </a:r>
          </a:p>
        </p:txBody>
      </p:sp>
    </p:spTree>
    <p:extLst>
      <p:ext uri="{BB962C8B-B14F-4D97-AF65-F5344CB8AC3E}">
        <p14:creationId xmlns:p14="http://schemas.microsoft.com/office/powerpoint/2010/main" val="352571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AFDAB-A567-4F63-BE44-20EADCB2B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390" y="270084"/>
            <a:ext cx="10515600" cy="1325563"/>
          </a:xfrm>
        </p:spPr>
        <p:txBody>
          <a:bodyPr/>
          <a:lstStyle/>
          <a:p>
            <a:r>
              <a:rPr lang="de-DE" dirty="0"/>
              <a:t>D</a:t>
            </a:r>
            <a:r>
              <a:rPr lang="de-DE" sz="3600" dirty="0"/>
              <a:t>igitaler Signalschaltplan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BB9C91-E804-4410-B8E4-94C2A96DD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E8EB-9DAB-4FFD-9375-32293BCF1AA8}" type="datetime1">
              <a:rPr lang="de-DE" smtClean="0"/>
              <a:t>25.10.2022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2634E8-9278-4978-948B-80DF41101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Habbaba</a:t>
            </a:r>
            <a:r>
              <a:rPr lang="de-DE" dirty="0"/>
              <a:t>; Wortmann (geändert von: Lütkemeier, Markman)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6EDD84-3EEE-4F93-8F6C-2B4C332FA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A66F8-32DD-4888-BC61-4EBEABEA0C83}" type="slidenum">
              <a:rPr lang="de-DE" smtClean="0"/>
              <a:t>2</a:t>
            </a:fld>
            <a:endParaRPr lang="de-DE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1C38C91A-5877-4B00-822C-D1AB1EFE4DB0}"/>
              </a:ext>
            </a:extLst>
          </p:cNvPr>
          <p:cNvSpPr/>
          <p:nvPr/>
        </p:nvSpPr>
        <p:spPr>
          <a:xfrm>
            <a:off x="3527652" y="2866348"/>
            <a:ext cx="1581912" cy="22219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SPS ET 200SP</a:t>
            </a:r>
          </a:p>
          <a:p>
            <a:pPr algn="ctr"/>
            <a:r>
              <a:rPr lang="de-DE" sz="1200" dirty="0"/>
              <a:t>Digitale In-/Outputs</a:t>
            </a:r>
          </a:p>
          <a:p>
            <a:r>
              <a:rPr lang="de-DE" sz="1200" dirty="0"/>
              <a:t>E8.0	A4.0</a:t>
            </a:r>
          </a:p>
          <a:p>
            <a:r>
              <a:rPr lang="de-DE" sz="1200" dirty="0"/>
              <a:t>E8.1	A4.1</a:t>
            </a:r>
          </a:p>
          <a:p>
            <a:r>
              <a:rPr lang="de-DE" sz="1200" dirty="0"/>
              <a:t>E8.2	A4.2</a:t>
            </a:r>
          </a:p>
          <a:p>
            <a:r>
              <a:rPr lang="de-DE" sz="1200" dirty="0"/>
              <a:t>E8.3	A4.3</a:t>
            </a:r>
          </a:p>
          <a:p>
            <a:r>
              <a:rPr lang="de-DE" sz="1200" dirty="0"/>
              <a:t>E8.4	A4.4</a:t>
            </a:r>
          </a:p>
          <a:p>
            <a:r>
              <a:rPr lang="de-DE" sz="1200" dirty="0"/>
              <a:t>E8.5	A4.5</a:t>
            </a:r>
          </a:p>
          <a:p>
            <a:r>
              <a:rPr lang="de-DE" sz="1200" dirty="0"/>
              <a:t>E8.6	A4.6</a:t>
            </a:r>
          </a:p>
          <a:p>
            <a:r>
              <a:rPr lang="de-DE" sz="1200" dirty="0"/>
              <a:t>E8.7	A4.7</a:t>
            </a:r>
          </a:p>
          <a:p>
            <a:r>
              <a:rPr lang="de-DE" sz="1200" dirty="0"/>
              <a:t>	M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D6514C2A-82C6-456C-AF3B-ABEA93AD6BFE}"/>
              </a:ext>
            </a:extLst>
          </p:cNvPr>
          <p:cNvSpPr/>
          <p:nvPr/>
        </p:nvSpPr>
        <p:spPr>
          <a:xfrm>
            <a:off x="8422740" y="1579601"/>
            <a:ext cx="1485138" cy="4095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Induktiver Sensor   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0430CA25-0037-4A5C-95CB-43B34A74BAFA}"/>
              </a:ext>
            </a:extLst>
          </p:cNvPr>
          <p:cNvSpPr/>
          <p:nvPr/>
        </p:nvSpPr>
        <p:spPr>
          <a:xfrm>
            <a:off x="9313517" y="4105359"/>
            <a:ext cx="1418841" cy="717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/>
              <a:t>E</a:t>
            </a:r>
          </a:p>
          <a:p>
            <a:pPr algn="ctr"/>
            <a:r>
              <a:rPr lang="de-DE" sz="1200" dirty="0"/>
              <a:t>Vakuumsaugdüse</a:t>
            </a:r>
          </a:p>
          <a:p>
            <a:r>
              <a:rPr lang="de-DE" sz="1200" dirty="0"/>
              <a:t>M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2FF1B97E-4B35-4188-BAD9-3D17E28B8DAA}"/>
              </a:ext>
            </a:extLst>
          </p:cNvPr>
          <p:cNvCxnSpPr>
            <a:cxnSpLocks/>
          </p:cNvCxnSpPr>
          <p:nvPr/>
        </p:nvCxnSpPr>
        <p:spPr>
          <a:xfrm>
            <a:off x="5109564" y="3567387"/>
            <a:ext cx="573692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B08FBE33-C6D2-45A6-A924-E3C3E3721312}"/>
              </a:ext>
            </a:extLst>
          </p:cNvPr>
          <p:cNvCxnSpPr>
            <a:cxnSpLocks/>
          </p:cNvCxnSpPr>
          <p:nvPr/>
        </p:nvCxnSpPr>
        <p:spPr>
          <a:xfrm>
            <a:off x="3365500" y="5324309"/>
            <a:ext cx="765814" cy="1399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BE2D8ED0-8F82-4E1F-A1FE-D385F02C0F44}"/>
              </a:ext>
            </a:extLst>
          </p:cNvPr>
          <p:cNvCxnSpPr>
            <a:cxnSpLocks/>
          </p:cNvCxnSpPr>
          <p:nvPr/>
        </p:nvCxnSpPr>
        <p:spPr>
          <a:xfrm>
            <a:off x="8577270" y="4286604"/>
            <a:ext cx="736247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5166F0B1-A2B7-48F9-BBD8-B5171C3741BE}"/>
              </a:ext>
            </a:extLst>
          </p:cNvPr>
          <p:cNvSpPr/>
          <p:nvPr/>
        </p:nvSpPr>
        <p:spPr>
          <a:xfrm>
            <a:off x="8422740" y="2155668"/>
            <a:ext cx="2833101" cy="6385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Druckluftventil des Druckluftzylinders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A46AC6D0-25C1-4C5F-8111-239B46EE13A6}"/>
              </a:ext>
            </a:extLst>
          </p:cNvPr>
          <p:cNvSpPr txBox="1"/>
          <p:nvPr/>
        </p:nvSpPr>
        <p:spPr>
          <a:xfrm>
            <a:off x="804083" y="3849543"/>
            <a:ext cx="2364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 = digitaler Eingang</a:t>
            </a:r>
          </a:p>
          <a:p>
            <a:r>
              <a:rPr lang="de-DE" dirty="0"/>
              <a:t>A = digitaler Ausgang</a:t>
            </a:r>
          </a:p>
          <a:p>
            <a:r>
              <a:rPr lang="de-DE" dirty="0"/>
              <a:t>M = Masse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A24EC708-AA31-4FE1-80EA-AD2D51495437}"/>
              </a:ext>
            </a:extLst>
          </p:cNvPr>
          <p:cNvSpPr/>
          <p:nvPr/>
        </p:nvSpPr>
        <p:spPr>
          <a:xfrm>
            <a:off x="5731166" y="1617701"/>
            <a:ext cx="2116262" cy="1017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               MPS-500                E</a:t>
            </a:r>
          </a:p>
          <a:p>
            <a:pPr algn="r"/>
            <a:endParaRPr lang="de-DE" sz="1200" dirty="0"/>
          </a:p>
          <a:p>
            <a:r>
              <a:rPr lang="de-DE" sz="1200" dirty="0"/>
              <a:t>M     </a:t>
            </a:r>
          </a:p>
          <a:p>
            <a:pPr algn="ctr"/>
            <a:endParaRPr lang="de-DE" sz="1200" dirty="0"/>
          </a:p>
          <a:p>
            <a:pPr algn="ctr"/>
            <a:r>
              <a:rPr lang="de-DE" sz="1200" dirty="0"/>
              <a:t>E	                       A</a:t>
            </a:r>
          </a:p>
        </p:txBody>
      </p: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CCC4A204-CE03-4A44-8761-0C7DCF709146}"/>
              </a:ext>
            </a:extLst>
          </p:cNvPr>
          <p:cNvCxnSpPr>
            <a:cxnSpLocks/>
          </p:cNvCxnSpPr>
          <p:nvPr/>
        </p:nvCxnSpPr>
        <p:spPr>
          <a:xfrm flipV="1">
            <a:off x="7847428" y="2477728"/>
            <a:ext cx="575312" cy="5345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Verbinder: gewinkelt 33">
            <a:extLst>
              <a:ext uri="{FF2B5EF4-FFF2-40B4-BE49-F238E27FC236}">
                <a16:creationId xmlns:a16="http://schemas.microsoft.com/office/drawing/2014/main" id="{CC49A6AC-7BB5-477F-B35E-AD91FB997F38}"/>
              </a:ext>
            </a:extLst>
          </p:cNvPr>
          <p:cNvCxnSpPr>
            <a:cxnSpLocks/>
          </p:cNvCxnSpPr>
          <p:nvPr/>
        </p:nvCxnSpPr>
        <p:spPr>
          <a:xfrm rot="10800000" flipV="1">
            <a:off x="3527662" y="1784360"/>
            <a:ext cx="2203505" cy="1642812"/>
          </a:xfrm>
          <a:prstGeom prst="bentConnector3">
            <a:avLst>
              <a:gd name="adj1" fmla="val 107347"/>
            </a:avLst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81F48B79-7E47-4E9A-BB5C-325FF73E6315}"/>
              </a:ext>
            </a:extLst>
          </p:cNvPr>
          <p:cNvCxnSpPr>
            <a:cxnSpLocks/>
          </p:cNvCxnSpPr>
          <p:nvPr/>
        </p:nvCxnSpPr>
        <p:spPr>
          <a:xfrm>
            <a:off x="6096000" y="1617701"/>
            <a:ext cx="0" cy="1017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B351B17F-61D0-4B4D-9B07-A61960D35B46}"/>
              </a:ext>
            </a:extLst>
          </p:cNvPr>
          <p:cNvCxnSpPr>
            <a:cxnSpLocks/>
          </p:cNvCxnSpPr>
          <p:nvPr/>
        </p:nvCxnSpPr>
        <p:spPr>
          <a:xfrm>
            <a:off x="5109564" y="3422856"/>
            <a:ext cx="406861" cy="0"/>
          </a:xfrm>
          <a:prstGeom prst="straightConnector1">
            <a:avLst/>
          </a:prstGeom>
          <a:ln w="25400">
            <a:solidFill>
              <a:srgbClr val="00B050"/>
            </a:solidFill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Verbinder: gewinkelt 45">
            <a:extLst>
              <a:ext uri="{FF2B5EF4-FFF2-40B4-BE49-F238E27FC236}">
                <a16:creationId xmlns:a16="http://schemas.microsoft.com/office/drawing/2014/main" id="{31002638-53C1-4EE4-9611-A60A8947C008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152160" y="2858549"/>
            <a:ext cx="920985" cy="216264"/>
          </a:xfrm>
          <a:prstGeom prst="bentConnector3">
            <a:avLst>
              <a:gd name="adj1" fmla="val 99643"/>
            </a:avLst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hteck: abgerundete Ecken 60">
            <a:extLst>
              <a:ext uri="{FF2B5EF4-FFF2-40B4-BE49-F238E27FC236}">
                <a16:creationId xmlns:a16="http://schemas.microsoft.com/office/drawing/2014/main" id="{E383B3F3-B137-4E46-B225-290A7858581D}"/>
              </a:ext>
            </a:extLst>
          </p:cNvPr>
          <p:cNvSpPr/>
          <p:nvPr/>
        </p:nvSpPr>
        <p:spPr>
          <a:xfrm>
            <a:off x="5683256" y="2792487"/>
            <a:ext cx="2902599" cy="3189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b="1" u="sng" dirty="0"/>
              <a:t>SmartController XDIO </a:t>
            </a:r>
          </a:p>
          <a:p>
            <a:pPr algn="ctr"/>
            <a:endParaRPr lang="de-DE" sz="1200" b="1" u="sng" dirty="0"/>
          </a:p>
          <a:p>
            <a:pPr algn="ctr"/>
            <a:r>
              <a:rPr lang="de-DE" sz="1200" b="1" dirty="0"/>
              <a:t>Digitaler Input E1001 </a:t>
            </a:r>
          </a:p>
          <a:p>
            <a:r>
              <a:rPr lang="de-DE" sz="1200" dirty="0"/>
              <a:t>Pin 1 (Eingang)             Pin 2 (Rückleiter)</a:t>
            </a:r>
          </a:p>
          <a:p>
            <a:endParaRPr lang="de-DE" sz="1200" dirty="0"/>
          </a:p>
          <a:p>
            <a:pPr algn="ctr"/>
            <a:r>
              <a:rPr lang="de-DE" sz="1200" b="1" dirty="0"/>
              <a:t>Digitaler Output A1</a:t>
            </a:r>
          </a:p>
          <a:p>
            <a:pPr algn="ctr"/>
            <a:r>
              <a:rPr lang="de-DE" sz="1200" dirty="0"/>
              <a:t>                                            (+) Pin 25 </a:t>
            </a:r>
          </a:p>
          <a:p>
            <a:pPr algn="ctr"/>
            <a:r>
              <a:rPr lang="de-DE" sz="1200" dirty="0"/>
              <a:t>	                   (-) Pin 26</a:t>
            </a:r>
          </a:p>
          <a:p>
            <a:pPr algn="ctr"/>
            <a:r>
              <a:rPr lang="de-DE" sz="1200" b="1" dirty="0"/>
              <a:t>Digitaler Output A2</a:t>
            </a:r>
          </a:p>
          <a:p>
            <a:r>
              <a:rPr lang="de-DE" sz="1200" dirty="0"/>
              <a:t>(-) Pin 28</a:t>
            </a:r>
          </a:p>
          <a:p>
            <a:r>
              <a:rPr lang="de-DE" sz="1200" dirty="0"/>
              <a:t>(+) Pin 27</a:t>
            </a:r>
          </a:p>
          <a:p>
            <a:pPr algn="ctr"/>
            <a:r>
              <a:rPr lang="de-DE" sz="1200" b="1" dirty="0"/>
              <a:t>Versorgungsspannung</a:t>
            </a:r>
          </a:p>
          <a:p>
            <a:r>
              <a:rPr lang="de-DE" sz="1200" dirty="0"/>
              <a:t>Pin 41		Pin 42</a:t>
            </a:r>
          </a:p>
          <a:p>
            <a:r>
              <a:rPr lang="de-DE" sz="1200" dirty="0"/>
              <a:t>	</a:t>
            </a:r>
            <a:r>
              <a:rPr lang="de-DE" sz="1200" b="1" dirty="0"/>
              <a:t>Masse  </a:t>
            </a:r>
          </a:p>
          <a:p>
            <a:r>
              <a:rPr lang="de-DE" sz="1200" dirty="0"/>
              <a:t>Pin 49		Pin 47</a:t>
            </a:r>
          </a:p>
          <a:p>
            <a:pPr algn="ctr"/>
            <a:r>
              <a:rPr lang="de-DE" sz="1200" dirty="0"/>
              <a:t>                                              Pin 48</a:t>
            </a:r>
          </a:p>
        </p:txBody>
      </p:sp>
      <p:cxnSp>
        <p:nvCxnSpPr>
          <p:cNvPr id="73" name="Verbinder: gewinkelt 72">
            <a:extLst>
              <a:ext uri="{FF2B5EF4-FFF2-40B4-BE49-F238E27FC236}">
                <a16:creationId xmlns:a16="http://schemas.microsoft.com/office/drawing/2014/main" id="{BE386247-3BBD-4BFE-B766-A4D88282F56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127978" y="4578968"/>
            <a:ext cx="1076850" cy="148396"/>
          </a:xfrm>
          <a:prstGeom prst="bentConnector3">
            <a:avLst>
              <a:gd name="adj1" fmla="val -123"/>
            </a:avLst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>
            <a:extLst>
              <a:ext uri="{FF2B5EF4-FFF2-40B4-BE49-F238E27FC236}">
                <a16:creationId xmlns:a16="http://schemas.microsoft.com/office/drawing/2014/main" id="{193AA420-00B7-47FE-B418-9F2053C9F378}"/>
              </a:ext>
            </a:extLst>
          </p:cNvPr>
          <p:cNvCxnSpPr>
            <a:cxnSpLocks/>
          </p:cNvCxnSpPr>
          <p:nvPr/>
        </p:nvCxnSpPr>
        <p:spPr>
          <a:xfrm>
            <a:off x="8592205" y="4114741"/>
            <a:ext cx="161096" cy="0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Verbinder: gewinkelt 79">
            <a:extLst>
              <a:ext uri="{FF2B5EF4-FFF2-40B4-BE49-F238E27FC236}">
                <a16:creationId xmlns:a16="http://schemas.microsoft.com/office/drawing/2014/main" id="{64E31082-5D59-48E8-AC54-186E99992B82}"/>
              </a:ext>
            </a:extLst>
          </p:cNvPr>
          <p:cNvCxnSpPr>
            <a:cxnSpLocks/>
          </p:cNvCxnSpPr>
          <p:nvPr/>
        </p:nvCxnSpPr>
        <p:spPr>
          <a:xfrm rot="16200000" flipV="1">
            <a:off x="5445583" y="4972966"/>
            <a:ext cx="352428" cy="122924"/>
          </a:xfrm>
          <a:prstGeom prst="bentConnector3">
            <a:avLst>
              <a:gd name="adj1" fmla="val -2702"/>
            </a:avLst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mit Pfeil 83">
            <a:extLst>
              <a:ext uri="{FF2B5EF4-FFF2-40B4-BE49-F238E27FC236}">
                <a16:creationId xmlns:a16="http://schemas.microsoft.com/office/drawing/2014/main" id="{8A7900D1-5B3D-44AA-A6EA-6BAD1FA39537}"/>
              </a:ext>
            </a:extLst>
          </p:cNvPr>
          <p:cNvCxnSpPr>
            <a:cxnSpLocks/>
          </p:cNvCxnSpPr>
          <p:nvPr/>
        </p:nvCxnSpPr>
        <p:spPr>
          <a:xfrm>
            <a:off x="5548430" y="4858213"/>
            <a:ext cx="132446" cy="1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2" name="Verbinder: gewinkelt 91">
            <a:extLst>
              <a:ext uri="{FF2B5EF4-FFF2-40B4-BE49-F238E27FC236}">
                <a16:creationId xmlns:a16="http://schemas.microsoft.com/office/drawing/2014/main" id="{DC0A63DD-A651-47E8-B9EF-7A7F6416A577}"/>
              </a:ext>
            </a:extLst>
          </p:cNvPr>
          <p:cNvCxnSpPr>
            <a:cxnSpLocks/>
          </p:cNvCxnSpPr>
          <p:nvPr/>
        </p:nvCxnSpPr>
        <p:spPr>
          <a:xfrm flipV="1">
            <a:off x="4114649" y="4679621"/>
            <a:ext cx="1559085" cy="646087"/>
          </a:xfrm>
          <a:prstGeom prst="bentConnector3">
            <a:avLst>
              <a:gd name="adj1" fmla="val 85282"/>
            </a:avLst>
          </a:prstGeom>
          <a:ln w="254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Verbinder: gewinkelt 104">
            <a:extLst>
              <a:ext uri="{FF2B5EF4-FFF2-40B4-BE49-F238E27FC236}">
                <a16:creationId xmlns:a16="http://schemas.microsoft.com/office/drawing/2014/main" id="{F6DCEF60-5251-453F-B5B1-BF55E51B7D74}"/>
              </a:ext>
            </a:extLst>
          </p:cNvPr>
          <p:cNvCxnSpPr>
            <a:cxnSpLocks/>
          </p:cNvCxnSpPr>
          <p:nvPr/>
        </p:nvCxnSpPr>
        <p:spPr>
          <a:xfrm>
            <a:off x="4691988" y="5095520"/>
            <a:ext cx="978568" cy="467557"/>
          </a:xfrm>
          <a:prstGeom prst="bentConnector3">
            <a:avLst>
              <a:gd name="adj1" fmla="val 943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Flussdiagramm: Verbinder 108">
            <a:extLst>
              <a:ext uri="{FF2B5EF4-FFF2-40B4-BE49-F238E27FC236}">
                <a16:creationId xmlns:a16="http://schemas.microsoft.com/office/drawing/2014/main" id="{22796CCF-47DA-469F-8317-9FF587A214A8}"/>
              </a:ext>
            </a:extLst>
          </p:cNvPr>
          <p:cNvSpPr/>
          <p:nvPr/>
        </p:nvSpPr>
        <p:spPr>
          <a:xfrm>
            <a:off x="5251298" y="5529676"/>
            <a:ext cx="61694" cy="66675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3" name="Verbinder: gewinkelt 112">
            <a:extLst>
              <a:ext uri="{FF2B5EF4-FFF2-40B4-BE49-F238E27FC236}">
                <a16:creationId xmlns:a16="http://schemas.microsoft.com/office/drawing/2014/main" id="{971A1101-6F4F-4B22-BD36-0042882B0D18}"/>
              </a:ext>
            </a:extLst>
          </p:cNvPr>
          <p:cNvCxnSpPr>
            <a:cxnSpLocks/>
            <a:stCxn id="109" idx="0"/>
            <a:endCxn id="39" idx="1"/>
          </p:cNvCxnSpPr>
          <p:nvPr/>
        </p:nvCxnSpPr>
        <p:spPr>
          <a:xfrm rot="5400000" flipH="1" flipV="1">
            <a:off x="3805108" y="3603619"/>
            <a:ext cx="3403094" cy="449021"/>
          </a:xfrm>
          <a:prstGeom prst="bentConnector2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Verbinder: gewinkelt 116">
            <a:extLst>
              <a:ext uri="{FF2B5EF4-FFF2-40B4-BE49-F238E27FC236}">
                <a16:creationId xmlns:a16="http://schemas.microsoft.com/office/drawing/2014/main" id="{091D8798-DA0C-42D7-AD1F-28AAA61D9102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738958" y="4444639"/>
            <a:ext cx="1989500" cy="295702"/>
          </a:xfrm>
          <a:prstGeom prst="bentConnector3">
            <a:avLst>
              <a:gd name="adj1" fmla="val 568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r Verbinder 127">
            <a:extLst>
              <a:ext uri="{FF2B5EF4-FFF2-40B4-BE49-F238E27FC236}">
                <a16:creationId xmlns:a16="http://schemas.microsoft.com/office/drawing/2014/main" id="{DAB213F7-4D4B-4B52-B441-9F8812C9D7DC}"/>
              </a:ext>
            </a:extLst>
          </p:cNvPr>
          <p:cNvCxnSpPr>
            <a:cxnSpLocks/>
          </p:cNvCxnSpPr>
          <p:nvPr/>
        </p:nvCxnSpPr>
        <p:spPr>
          <a:xfrm flipH="1">
            <a:off x="8584585" y="3597740"/>
            <a:ext cx="30602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Verbinder: gewinkelt 138">
            <a:extLst>
              <a:ext uri="{FF2B5EF4-FFF2-40B4-BE49-F238E27FC236}">
                <a16:creationId xmlns:a16="http://schemas.microsoft.com/office/drawing/2014/main" id="{580A1071-3EA5-4E1E-AD5D-22E3296E3CA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232865" y="4939539"/>
            <a:ext cx="1099402" cy="548166"/>
          </a:xfrm>
          <a:prstGeom prst="bentConnector3">
            <a:avLst>
              <a:gd name="adj1" fmla="val -250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r Verbinder 145">
            <a:extLst>
              <a:ext uri="{FF2B5EF4-FFF2-40B4-BE49-F238E27FC236}">
                <a16:creationId xmlns:a16="http://schemas.microsoft.com/office/drawing/2014/main" id="{AACC222B-BCEF-4DED-9FC4-0678841C10D2}"/>
              </a:ext>
            </a:extLst>
          </p:cNvPr>
          <p:cNvCxnSpPr>
            <a:cxnSpLocks/>
          </p:cNvCxnSpPr>
          <p:nvPr/>
        </p:nvCxnSpPr>
        <p:spPr>
          <a:xfrm flipH="1">
            <a:off x="9052362" y="4663921"/>
            <a:ext cx="26639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Verbinder: gewinkelt 154">
            <a:extLst>
              <a:ext uri="{FF2B5EF4-FFF2-40B4-BE49-F238E27FC236}">
                <a16:creationId xmlns:a16="http://schemas.microsoft.com/office/drawing/2014/main" id="{DD456BB9-EAC5-483E-83B0-DD0473C4FB2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584016" y="4389713"/>
            <a:ext cx="1716081" cy="153112"/>
          </a:xfrm>
          <a:prstGeom prst="bentConnector3">
            <a:avLst>
              <a:gd name="adj1" fmla="val 100093"/>
            </a:avLst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rade Verbindung mit Pfeil 161">
            <a:extLst>
              <a:ext uri="{FF2B5EF4-FFF2-40B4-BE49-F238E27FC236}">
                <a16:creationId xmlns:a16="http://schemas.microsoft.com/office/drawing/2014/main" id="{6E6A84C7-7FC7-4C92-AA3D-01A667D4617A}"/>
              </a:ext>
            </a:extLst>
          </p:cNvPr>
          <p:cNvCxnSpPr>
            <a:cxnSpLocks/>
          </p:cNvCxnSpPr>
          <p:nvPr/>
        </p:nvCxnSpPr>
        <p:spPr>
          <a:xfrm>
            <a:off x="913810" y="5854964"/>
            <a:ext cx="329201" cy="0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6" name="Gerader Verbinder 165">
            <a:extLst>
              <a:ext uri="{FF2B5EF4-FFF2-40B4-BE49-F238E27FC236}">
                <a16:creationId xmlns:a16="http://schemas.microsoft.com/office/drawing/2014/main" id="{A92AF14A-F600-4ED8-A628-7BEDDEAD421E}"/>
              </a:ext>
            </a:extLst>
          </p:cNvPr>
          <p:cNvCxnSpPr>
            <a:cxnSpLocks/>
          </p:cNvCxnSpPr>
          <p:nvPr/>
        </p:nvCxnSpPr>
        <p:spPr>
          <a:xfrm flipH="1">
            <a:off x="913809" y="5584035"/>
            <a:ext cx="3292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Gerade Verbindung mit Pfeil 166">
            <a:extLst>
              <a:ext uri="{FF2B5EF4-FFF2-40B4-BE49-F238E27FC236}">
                <a16:creationId xmlns:a16="http://schemas.microsoft.com/office/drawing/2014/main" id="{ED42FC31-F814-49F9-863B-95E0BDCEEACB}"/>
              </a:ext>
            </a:extLst>
          </p:cNvPr>
          <p:cNvCxnSpPr>
            <a:cxnSpLocks/>
          </p:cNvCxnSpPr>
          <p:nvPr/>
        </p:nvCxnSpPr>
        <p:spPr>
          <a:xfrm>
            <a:off x="913809" y="5317071"/>
            <a:ext cx="329201" cy="0"/>
          </a:xfrm>
          <a:prstGeom prst="straightConnector1">
            <a:avLst/>
          </a:prstGeom>
          <a:ln w="25400">
            <a:solidFill>
              <a:srgbClr val="00B050"/>
            </a:solidFill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1" name="Textfeld 170">
            <a:extLst>
              <a:ext uri="{FF2B5EF4-FFF2-40B4-BE49-F238E27FC236}">
                <a16:creationId xmlns:a16="http://schemas.microsoft.com/office/drawing/2014/main" id="{5ECAB011-CF76-46DC-936A-D0F940B7B434}"/>
              </a:ext>
            </a:extLst>
          </p:cNvPr>
          <p:cNvSpPr txBox="1"/>
          <p:nvPr/>
        </p:nvSpPr>
        <p:spPr>
          <a:xfrm>
            <a:off x="1363383" y="5117066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Digitales Signal</a:t>
            </a:r>
          </a:p>
          <a:p>
            <a:r>
              <a:rPr lang="de-DE" dirty="0"/>
              <a:t>Masse</a:t>
            </a:r>
          </a:p>
          <a:p>
            <a:r>
              <a:rPr lang="de-DE" dirty="0"/>
              <a:t>Versorgungsspannung 24 V</a:t>
            </a:r>
          </a:p>
        </p:txBody>
      </p: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65B514F6-1BEC-4E48-8723-A956E53CAF36}"/>
              </a:ext>
            </a:extLst>
          </p:cNvPr>
          <p:cNvCxnSpPr>
            <a:cxnSpLocks/>
          </p:cNvCxnSpPr>
          <p:nvPr/>
        </p:nvCxnSpPr>
        <p:spPr>
          <a:xfrm>
            <a:off x="5680876" y="5467445"/>
            <a:ext cx="291132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Gerader Verbinder 177">
            <a:extLst>
              <a:ext uri="{FF2B5EF4-FFF2-40B4-BE49-F238E27FC236}">
                <a16:creationId xmlns:a16="http://schemas.microsoft.com/office/drawing/2014/main" id="{F35C4143-79BD-44AC-A3C8-083998CD9684}"/>
              </a:ext>
            </a:extLst>
          </p:cNvPr>
          <p:cNvCxnSpPr>
            <a:cxnSpLocks/>
          </p:cNvCxnSpPr>
          <p:nvPr/>
        </p:nvCxnSpPr>
        <p:spPr>
          <a:xfrm>
            <a:off x="5674526" y="5117066"/>
            <a:ext cx="291132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Gerader Verbinder 178">
            <a:extLst>
              <a:ext uri="{FF2B5EF4-FFF2-40B4-BE49-F238E27FC236}">
                <a16:creationId xmlns:a16="http://schemas.microsoft.com/office/drawing/2014/main" id="{DAB2F7DE-EA14-401B-8F26-7805E8995433}"/>
              </a:ext>
            </a:extLst>
          </p:cNvPr>
          <p:cNvCxnSpPr>
            <a:cxnSpLocks/>
          </p:cNvCxnSpPr>
          <p:nvPr/>
        </p:nvCxnSpPr>
        <p:spPr>
          <a:xfrm>
            <a:off x="5673871" y="3472232"/>
            <a:ext cx="291132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Gerader Verbinder 179">
            <a:extLst>
              <a:ext uri="{FF2B5EF4-FFF2-40B4-BE49-F238E27FC236}">
                <a16:creationId xmlns:a16="http://schemas.microsoft.com/office/drawing/2014/main" id="{D267AD8D-9E32-4725-9BE2-002D73A66451}"/>
              </a:ext>
            </a:extLst>
          </p:cNvPr>
          <p:cNvCxnSpPr>
            <a:cxnSpLocks/>
          </p:cNvCxnSpPr>
          <p:nvPr/>
        </p:nvCxnSpPr>
        <p:spPr>
          <a:xfrm>
            <a:off x="5665941" y="4018332"/>
            <a:ext cx="291132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r Verbinder 180">
            <a:extLst>
              <a:ext uri="{FF2B5EF4-FFF2-40B4-BE49-F238E27FC236}">
                <a16:creationId xmlns:a16="http://schemas.microsoft.com/office/drawing/2014/main" id="{BCF0D69A-DF46-4B72-A39C-3E544A36AEFD}"/>
              </a:ext>
            </a:extLst>
          </p:cNvPr>
          <p:cNvCxnSpPr>
            <a:cxnSpLocks/>
          </p:cNvCxnSpPr>
          <p:nvPr/>
        </p:nvCxnSpPr>
        <p:spPr>
          <a:xfrm>
            <a:off x="5665940" y="4578572"/>
            <a:ext cx="291132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A85C193F-3F30-4B4E-98DC-0BA45ED6FC04}"/>
              </a:ext>
            </a:extLst>
          </p:cNvPr>
          <p:cNvCxnSpPr>
            <a:cxnSpLocks/>
          </p:cNvCxnSpPr>
          <p:nvPr/>
        </p:nvCxnSpPr>
        <p:spPr>
          <a:xfrm>
            <a:off x="7470775" y="1617701"/>
            <a:ext cx="0" cy="1017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50F9AB2A-C14A-A817-B704-181B27AF7EED}"/>
              </a:ext>
            </a:extLst>
          </p:cNvPr>
          <p:cNvSpPr/>
          <p:nvPr/>
        </p:nvSpPr>
        <p:spPr>
          <a:xfrm>
            <a:off x="640080" y="1617701"/>
            <a:ext cx="2031339" cy="2076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98B1230-4307-8230-03F5-6C5F0B69F123}"/>
              </a:ext>
            </a:extLst>
          </p:cNvPr>
          <p:cNvSpPr txBox="1"/>
          <p:nvPr/>
        </p:nvSpPr>
        <p:spPr>
          <a:xfrm>
            <a:off x="804083" y="1784360"/>
            <a:ext cx="1578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Stand-PC</a:t>
            </a:r>
          </a:p>
          <a:p>
            <a:endParaRPr lang="de-DE" sz="1200" dirty="0"/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4EB7C960-7495-2ACC-54F2-403E8E1C0CDC}"/>
              </a:ext>
            </a:extLst>
          </p:cNvPr>
          <p:cNvSpPr/>
          <p:nvPr/>
        </p:nvSpPr>
        <p:spPr>
          <a:xfrm>
            <a:off x="8422739" y="947084"/>
            <a:ext cx="1485138" cy="546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14143D3-56EB-F169-B0F7-1B9641A5E929}"/>
              </a:ext>
            </a:extLst>
          </p:cNvPr>
          <p:cNvSpPr txBox="1"/>
          <p:nvPr/>
        </p:nvSpPr>
        <p:spPr>
          <a:xfrm>
            <a:off x="8577269" y="980837"/>
            <a:ext cx="1188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Basler Kamera</a:t>
            </a:r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68D310ED-9F60-3ACA-EB5D-A4891D54E51F}"/>
              </a:ext>
            </a:extLst>
          </p:cNvPr>
          <p:cNvCxnSpPr>
            <a:cxnSpLocks/>
          </p:cNvCxnSpPr>
          <p:nvPr/>
        </p:nvCxnSpPr>
        <p:spPr>
          <a:xfrm flipH="1">
            <a:off x="7847427" y="1854464"/>
            <a:ext cx="575312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17BCA8F1-1CAB-81A2-FAD3-FF64138114E9}"/>
              </a:ext>
            </a:extLst>
          </p:cNvPr>
          <p:cNvCxnSpPr>
            <a:stCxn id="10" idx="1"/>
          </p:cNvCxnSpPr>
          <p:nvPr/>
        </p:nvCxnSpPr>
        <p:spPr>
          <a:xfrm flipH="1">
            <a:off x="1655749" y="1220171"/>
            <a:ext cx="676699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976927D0-118A-66A3-C693-0E51E46AA57B}"/>
              </a:ext>
            </a:extLst>
          </p:cNvPr>
          <p:cNvCxnSpPr>
            <a:endCxn id="3" idx="0"/>
          </p:cNvCxnSpPr>
          <p:nvPr/>
        </p:nvCxnSpPr>
        <p:spPr>
          <a:xfrm>
            <a:off x="1655749" y="1220171"/>
            <a:ext cx="0" cy="375476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01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CEAF9533-4B5A-4E65-9220-10B382C02DEC}"/>
              </a:ext>
            </a:extLst>
          </p:cNvPr>
          <p:cNvSpPr txBox="1"/>
          <p:nvPr/>
        </p:nvSpPr>
        <p:spPr>
          <a:xfrm>
            <a:off x="621792" y="328425"/>
            <a:ext cx="10351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u="sng" dirty="0"/>
              <a:t>Verknüpfung der Signale über die Schnittstelle Siemens ET 200SP im TIA Portal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A49B4C31-8826-4BA2-9E5D-6C88CCB67B66}"/>
              </a:ext>
            </a:extLst>
          </p:cNvPr>
          <p:cNvSpPr/>
          <p:nvPr/>
        </p:nvSpPr>
        <p:spPr>
          <a:xfrm>
            <a:off x="4270248" y="1288148"/>
            <a:ext cx="1993392" cy="1225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200" dirty="0"/>
              <a:t>&amp;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488BAA6-6FF1-46D6-87B6-E7931B30361C}"/>
              </a:ext>
            </a:extLst>
          </p:cNvPr>
          <p:cNvSpPr txBox="1"/>
          <p:nvPr/>
        </p:nvSpPr>
        <p:spPr>
          <a:xfrm>
            <a:off x="2862072" y="1458312"/>
            <a:ext cx="612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E0.0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1D04204-3B91-4A32-B3E4-C661FADA2D80}"/>
              </a:ext>
            </a:extLst>
          </p:cNvPr>
          <p:cNvSpPr txBox="1"/>
          <p:nvPr/>
        </p:nvSpPr>
        <p:spPr>
          <a:xfrm>
            <a:off x="2862072" y="1976472"/>
            <a:ext cx="612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E0.1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4EAF39AD-3089-4BB4-9B4C-243772F4F5C5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3474720" y="1642978"/>
            <a:ext cx="7955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32C0BBD5-1C2B-461B-9108-64775D3E45FD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3474720" y="2161138"/>
            <a:ext cx="7955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Flussdiagramm: Verbinder 14">
            <a:extLst>
              <a:ext uri="{FF2B5EF4-FFF2-40B4-BE49-F238E27FC236}">
                <a16:creationId xmlns:a16="http://schemas.microsoft.com/office/drawing/2014/main" id="{6A41DB9E-DCAE-4D35-B666-8DD4AB9045F7}"/>
              </a:ext>
            </a:extLst>
          </p:cNvPr>
          <p:cNvSpPr/>
          <p:nvPr/>
        </p:nvSpPr>
        <p:spPr>
          <a:xfrm>
            <a:off x="4155948" y="2097130"/>
            <a:ext cx="114300" cy="128015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4879A372-79F6-4306-BE37-BD6435182926}"/>
              </a:ext>
            </a:extLst>
          </p:cNvPr>
          <p:cNvCxnSpPr>
            <a:cxnSpLocks/>
          </p:cNvCxnSpPr>
          <p:nvPr/>
        </p:nvCxnSpPr>
        <p:spPr>
          <a:xfrm>
            <a:off x="6263640" y="1937586"/>
            <a:ext cx="7955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C5CCED90-117F-4E67-B601-44C5691D7C88}"/>
              </a:ext>
            </a:extLst>
          </p:cNvPr>
          <p:cNvSpPr txBox="1"/>
          <p:nvPr/>
        </p:nvSpPr>
        <p:spPr>
          <a:xfrm>
            <a:off x="7059168" y="1752920"/>
            <a:ext cx="612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A0.1</a:t>
            </a:r>
          </a:p>
        </p:txBody>
      </p:sp>
      <p:graphicFrame>
        <p:nvGraphicFramePr>
          <p:cNvPr id="18" name="Tabelle 18">
            <a:extLst>
              <a:ext uri="{FF2B5EF4-FFF2-40B4-BE49-F238E27FC236}">
                <a16:creationId xmlns:a16="http://schemas.microsoft.com/office/drawing/2014/main" id="{F8C0DCB2-7329-4A0D-8237-1198B267D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293136"/>
              </p:ext>
            </p:extLst>
          </p:nvPr>
        </p:nvGraphicFramePr>
        <p:xfrm>
          <a:off x="8533385" y="4428743"/>
          <a:ext cx="3180078" cy="1990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0026">
                  <a:extLst>
                    <a:ext uri="{9D8B030D-6E8A-4147-A177-3AD203B41FA5}">
                      <a16:colId xmlns:a16="http://schemas.microsoft.com/office/drawing/2014/main" val="3565747860"/>
                    </a:ext>
                  </a:extLst>
                </a:gridCol>
                <a:gridCol w="1060026">
                  <a:extLst>
                    <a:ext uri="{9D8B030D-6E8A-4147-A177-3AD203B41FA5}">
                      <a16:colId xmlns:a16="http://schemas.microsoft.com/office/drawing/2014/main" val="1112713888"/>
                    </a:ext>
                  </a:extLst>
                </a:gridCol>
                <a:gridCol w="1060026">
                  <a:extLst>
                    <a:ext uri="{9D8B030D-6E8A-4147-A177-3AD203B41FA5}">
                      <a16:colId xmlns:a16="http://schemas.microsoft.com/office/drawing/2014/main" val="3985672170"/>
                    </a:ext>
                  </a:extLst>
                </a:gridCol>
              </a:tblGrid>
              <a:tr h="398063">
                <a:tc>
                  <a:txBody>
                    <a:bodyPr/>
                    <a:lstStyle/>
                    <a:p>
                      <a:r>
                        <a:rPr lang="de-DE" dirty="0"/>
                        <a:t>E0.0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067606"/>
                  </a:ext>
                </a:extLst>
              </a:tr>
              <a:tr h="398063"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85853"/>
                  </a:ext>
                </a:extLst>
              </a:tr>
              <a:tr h="398063"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599164"/>
                  </a:ext>
                </a:extLst>
              </a:tr>
              <a:tr h="398063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390815"/>
                  </a:ext>
                </a:extLst>
              </a:tr>
              <a:tr h="398063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908956"/>
                  </a:ext>
                </a:extLst>
              </a:tr>
            </a:tbl>
          </a:graphicData>
        </a:graphic>
      </p:graphicFrame>
      <p:sp>
        <p:nvSpPr>
          <p:cNvPr id="20" name="Textfeld 19">
            <a:extLst>
              <a:ext uri="{FF2B5EF4-FFF2-40B4-BE49-F238E27FC236}">
                <a16:creationId xmlns:a16="http://schemas.microsoft.com/office/drawing/2014/main" id="{68CEC6CE-F3F9-4D9D-9C1D-101DB16349C0}"/>
              </a:ext>
            </a:extLst>
          </p:cNvPr>
          <p:cNvSpPr txBox="1"/>
          <p:nvPr/>
        </p:nvSpPr>
        <p:spPr>
          <a:xfrm>
            <a:off x="621792" y="3011502"/>
            <a:ext cx="65013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E0.0: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Wenn der Schlitten an der Station ist, ist das Signal 1.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Wenn der Schlitten nicht an der Station ist, ist das Signal 0.	</a:t>
            </a:r>
          </a:p>
          <a:p>
            <a:r>
              <a:rPr lang="de-DE" u="sng" dirty="0"/>
              <a:t>E0.1: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Wenn die Montage vom Delta-Roboter nicht vollständig durchgeführt wurde, ist das Signal 0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Wenn die Montage vom Delta-Roboter vollständig durchgeführt wurde, ist das Signal 1</a:t>
            </a:r>
          </a:p>
          <a:p>
            <a:r>
              <a:rPr lang="de-DE" u="sng" dirty="0"/>
              <a:t>A0.1: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Wenn der Schlitten an der Station ist und die Montage nicht vollständig durchgeführt wurde, ist das Signal 1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7891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Breitbild</PresentationFormat>
  <Paragraphs>108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Office</vt:lpstr>
      <vt:lpstr>PowerPoint-Präsentation</vt:lpstr>
      <vt:lpstr>Digitaler Signalschaltplan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Timo Wortmann</dc:creator>
  <cp:lastModifiedBy>fmarkman98@gmail.com</cp:lastModifiedBy>
  <cp:revision>16</cp:revision>
  <dcterms:created xsi:type="dcterms:W3CDTF">2021-11-18T04:25:17Z</dcterms:created>
  <dcterms:modified xsi:type="dcterms:W3CDTF">2022-10-25T14:38:55Z</dcterms:modified>
</cp:coreProperties>
</file>