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73" r:id="rId4"/>
    <p:sldId id="298" r:id="rId5"/>
    <p:sldId id="262" r:id="rId6"/>
    <p:sldId id="318" r:id="rId7"/>
    <p:sldId id="321" r:id="rId8"/>
    <p:sldId id="322" r:id="rId9"/>
    <p:sldId id="327" r:id="rId10"/>
    <p:sldId id="325" r:id="rId11"/>
    <p:sldId id="328" r:id="rId12"/>
    <p:sldId id="329" r:id="rId13"/>
    <p:sldId id="330" r:id="rId14"/>
    <p:sldId id="279" r:id="rId15"/>
    <p:sldId id="272" r:id="rId16"/>
    <p:sldId id="311" r:id="rId17"/>
    <p:sldId id="317" r:id="rId18"/>
    <p:sldId id="332" r:id="rId19"/>
    <p:sldId id="292" r:id="rId20"/>
    <p:sldId id="314" r:id="rId21"/>
    <p:sldId id="315" r:id="rId22"/>
    <p:sldId id="319" r:id="rId23"/>
    <p:sldId id="266" r:id="rId24"/>
    <p:sldId id="296" r:id="rId25"/>
    <p:sldId id="268" r:id="rId26"/>
    <p:sldId id="333" r:id="rId27"/>
    <p:sldId id="302" r:id="rId28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adommen12@gmail.com" initials="p" lastIdx="1" clrIdx="0">
    <p:extLst>
      <p:ext uri="{19B8F6BF-5375-455C-9EA6-DF929625EA0E}">
        <p15:presenceInfo xmlns:p15="http://schemas.microsoft.com/office/powerpoint/2012/main" userId="d40b293b70b986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BDC"/>
    <a:srgbClr val="245794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0784" autoAdjust="0"/>
  </p:normalViewPr>
  <p:slideViewPr>
    <p:cSldViewPr snapToGrid="0" snapToObjects="1">
      <p:cViewPr varScale="1">
        <p:scale>
          <a:sx n="103" d="100"/>
          <a:sy n="103" d="100"/>
        </p:scale>
        <p:origin x="756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15D490-76FC-4129-B6C4-DE809F5644BF}" type="doc">
      <dgm:prSet loTypeId="urn:microsoft.com/office/officeart/2005/8/layout/pyramid3" loCatId="pyramid" qsTypeId="urn:microsoft.com/office/officeart/2005/8/quickstyle/simple1" qsCatId="simple" csTypeId="urn:microsoft.com/office/officeart/2005/8/colors/accent3_3" csCatId="accent3" phldr="1"/>
      <dgm:spPr/>
    </dgm:pt>
    <dgm:pt modelId="{8E7BF314-F2B8-4B41-9C83-1A960B9A322B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79C0F64D-811A-4AB5-BC7B-D3942EC21012}" type="parTrans" cxnId="{DC1F2B32-0806-4E78-B484-E6E2A33042D6}">
      <dgm:prSet/>
      <dgm:spPr/>
      <dgm:t>
        <a:bodyPr/>
        <a:lstStyle/>
        <a:p>
          <a:endParaRPr lang="de-DE"/>
        </a:p>
      </dgm:t>
    </dgm:pt>
    <dgm:pt modelId="{15083F63-7546-4103-A2F9-69C196972A9D}" type="sibTrans" cxnId="{DC1F2B32-0806-4E78-B484-E6E2A33042D6}">
      <dgm:prSet/>
      <dgm:spPr/>
      <dgm:t>
        <a:bodyPr/>
        <a:lstStyle/>
        <a:p>
          <a:endParaRPr lang="de-DE"/>
        </a:p>
      </dgm:t>
    </dgm:pt>
    <dgm:pt modelId="{0F65CC44-F720-4D86-B403-46A16B3939AF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2F502CC8-D500-4887-91BC-43C8B10BF804}" type="parTrans" cxnId="{85071BCF-88D2-4FBE-8887-4E569343A08B}">
      <dgm:prSet/>
      <dgm:spPr/>
      <dgm:t>
        <a:bodyPr/>
        <a:lstStyle/>
        <a:p>
          <a:endParaRPr lang="de-DE"/>
        </a:p>
      </dgm:t>
    </dgm:pt>
    <dgm:pt modelId="{A444A97F-D09B-42E6-8110-D7BBBB01EBD0}" type="sibTrans" cxnId="{85071BCF-88D2-4FBE-8887-4E569343A08B}">
      <dgm:prSet/>
      <dgm:spPr/>
      <dgm:t>
        <a:bodyPr/>
        <a:lstStyle/>
        <a:p>
          <a:endParaRPr lang="de-DE"/>
        </a:p>
      </dgm:t>
    </dgm:pt>
    <dgm:pt modelId="{D438774A-519D-449C-9E9A-9419FAF4D554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23F3EDC1-9D78-47C4-8DA8-F3CC5B576FD9}" type="parTrans" cxnId="{1EC17BEA-4E01-4C63-A5EF-CD7376666119}">
      <dgm:prSet/>
      <dgm:spPr/>
      <dgm:t>
        <a:bodyPr/>
        <a:lstStyle/>
        <a:p>
          <a:endParaRPr lang="de-DE"/>
        </a:p>
      </dgm:t>
    </dgm:pt>
    <dgm:pt modelId="{AE9F7034-B0CA-46CA-8340-F6A8101C4D08}" type="sibTrans" cxnId="{1EC17BEA-4E01-4C63-A5EF-CD7376666119}">
      <dgm:prSet/>
      <dgm:spPr/>
      <dgm:t>
        <a:bodyPr/>
        <a:lstStyle/>
        <a:p>
          <a:endParaRPr lang="de-DE"/>
        </a:p>
      </dgm:t>
    </dgm:pt>
    <dgm:pt modelId="{AC412D45-53C4-43F1-AA7F-1F14F8F3E941}">
      <dgm:prSet phldrT="[Text]"/>
      <dgm:spPr/>
      <dgm:t>
        <a:bodyPr/>
        <a:lstStyle/>
        <a:p>
          <a:endParaRPr lang="de-DE" dirty="0"/>
        </a:p>
      </dgm:t>
    </dgm:pt>
    <dgm:pt modelId="{C35F5F48-1BB9-4026-82DD-EB5B4F4564EA}" type="parTrans" cxnId="{7D4FBD5B-4898-4E45-B27E-3CE95321DD76}">
      <dgm:prSet/>
      <dgm:spPr/>
      <dgm:t>
        <a:bodyPr/>
        <a:lstStyle/>
        <a:p>
          <a:endParaRPr lang="de-DE"/>
        </a:p>
      </dgm:t>
    </dgm:pt>
    <dgm:pt modelId="{2CD26FBA-0695-4550-9C03-9D5725715883}" type="sibTrans" cxnId="{7D4FBD5B-4898-4E45-B27E-3CE95321DD76}">
      <dgm:prSet/>
      <dgm:spPr/>
      <dgm:t>
        <a:bodyPr/>
        <a:lstStyle/>
        <a:p>
          <a:endParaRPr lang="de-DE"/>
        </a:p>
      </dgm:t>
    </dgm:pt>
    <dgm:pt modelId="{3D54CE91-91EB-4E77-BEC5-EF926F0292CF}">
      <dgm:prSet phldrT="[Text]"/>
      <dgm:spPr/>
      <dgm:t>
        <a:bodyPr/>
        <a:lstStyle/>
        <a:p>
          <a:endParaRPr lang="de-DE" dirty="0"/>
        </a:p>
      </dgm:t>
    </dgm:pt>
    <dgm:pt modelId="{22AFCF7B-86EF-4110-98E4-D352149D8E7B}" type="parTrans" cxnId="{79386D1A-2BA6-4249-82D1-6DC03D3DFFFC}">
      <dgm:prSet/>
      <dgm:spPr/>
      <dgm:t>
        <a:bodyPr/>
        <a:lstStyle/>
        <a:p>
          <a:endParaRPr lang="de-DE"/>
        </a:p>
      </dgm:t>
    </dgm:pt>
    <dgm:pt modelId="{A3B37016-0E2C-47C3-AAF4-5D15CAFCDEA9}" type="sibTrans" cxnId="{79386D1A-2BA6-4249-82D1-6DC03D3DFFFC}">
      <dgm:prSet/>
      <dgm:spPr/>
      <dgm:t>
        <a:bodyPr/>
        <a:lstStyle/>
        <a:p>
          <a:endParaRPr lang="de-DE"/>
        </a:p>
      </dgm:t>
    </dgm:pt>
    <dgm:pt modelId="{346463DC-F903-4425-9622-FEDFABB7E0FC}" type="pres">
      <dgm:prSet presAssocID="{D015D490-76FC-4129-B6C4-DE809F5644BF}" presName="Name0" presStyleCnt="0">
        <dgm:presLayoutVars>
          <dgm:dir/>
          <dgm:animLvl val="lvl"/>
          <dgm:resizeHandles val="exact"/>
        </dgm:presLayoutVars>
      </dgm:prSet>
      <dgm:spPr/>
    </dgm:pt>
    <dgm:pt modelId="{4B3A8085-9416-410D-B8DA-5D253F650D00}" type="pres">
      <dgm:prSet presAssocID="{8E7BF314-F2B8-4B41-9C83-1A960B9A322B}" presName="Name8" presStyleCnt="0"/>
      <dgm:spPr/>
    </dgm:pt>
    <dgm:pt modelId="{1C3CB103-4312-4B52-AF5E-67541EF7AD23}" type="pres">
      <dgm:prSet presAssocID="{8E7BF314-F2B8-4B41-9C83-1A960B9A322B}" presName="level" presStyleLbl="node1" presStyleIdx="0" presStyleCnt="5">
        <dgm:presLayoutVars>
          <dgm:chMax val="1"/>
          <dgm:bulletEnabled val="1"/>
        </dgm:presLayoutVars>
      </dgm:prSet>
      <dgm:spPr/>
    </dgm:pt>
    <dgm:pt modelId="{5F6BE318-C0C7-4DB3-99AF-6CD2C4CCEA9B}" type="pres">
      <dgm:prSet presAssocID="{8E7BF314-F2B8-4B41-9C83-1A960B9A322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B6B141-A4EB-4440-8E7E-F0816A4FE1D8}" type="pres">
      <dgm:prSet presAssocID="{0F65CC44-F720-4D86-B403-46A16B3939AF}" presName="Name8" presStyleCnt="0"/>
      <dgm:spPr/>
    </dgm:pt>
    <dgm:pt modelId="{FEA9C935-54F2-40D7-8910-69B26AFE5DC7}" type="pres">
      <dgm:prSet presAssocID="{0F65CC44-F720-4D86-B403-46A16B3939AF}" presName="level" presStyleLbl="node1" presStyleIdx="1" presStyleCnt="5">
        <dgm:presLayoutVars>
          <dgm:chMax val="1"/>
          <dgm:bulletEnabled val="1"/>
        </dgm:presLayoutVars>
      </dgm:prSet>
      <dgm:spPr/>
    </dgm:pt>
    <dgm:pt modelId="{C1DCA275-94D3-4701-A22A-D416D3086311}" type="pres">
      <dgm:prSet presAssocID="{0F65CC44-F720-4D86-B403-46A16B3939A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C6455C9-E4C0-4808-AF13-17487BD6D01C}" type="pres">
      <dgm:prSet presAssocID="{D438774A-519D-449C-9E9A-9419FAF4D554}" presName="Name8" presStyleCnt="0"/>
      <dgm:spPr/>
    </dgm:pt>
    <dgm:pt modelId="{69F99E9A-8BC6-4DB1-BC11-42B25F54DF32}" type="pres">
      <dgm:prSet presAssocID="{D438774A-519D-449C-9E9A-9419FAF4D554}" presName="level" presStyleLbl="node1" presStyleIdx="2" presStyleCnt="5">
        <dgm:presLayoutVars>
          <dgm:chMax val="1"/>
          <dgm:bulletEnabled val="1"/>
        </dgm:presLayoutVars>
      </dgm:prSet>
      <dgm:spPr/>
    </dgm:pt>
    <dgm:pt modelId="{9E0E604F-B0EC-4E70-8798-440044DA7BA3}" type="pres">
      <dgm:prSet presAssocID="{D438774A-519D-449C-9E9A-9419FAF4D55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F7CC81B-476D-416D-9E41-C886BEB8F4DB}" type="pres">
      <dgm:prSet presAssocID="{AC412D45-53C4-43F1-AA7F-1F14F8F3E941}" presName="Name8" presStyleCnt="0"/>
      <dgm:spPr/>
    </dgm:pt>
    <dgm:pt modelId="{BE2A610E-8FC3-4693-B77F-7FA529A4207B}" type="pres">
      <dgm:prSet presAssocID="{AC412D45-53C4-43F1-AA7F-1F14F8F3E941}" presName="level" presStyleLbl="node1" presStyleIdx="3" presStyleCnt="5">
        <dgm:presLayoutVars>
          <dgm:chMax val="1"/>
          <dgm:bulletEnabled val="1"/>
        </dgm:presLayoutVars>
      </dgm:prSet>
      <dgm:spPr/>
    </dgm:pt>
    <dgm:pt modelId="{EA0E68C9-E1DF-4C90-BD1C-3186C8460801}" type="pres">
      <dgm:prSet presAssocID="{AC412D45-53C4-43F1-AA7F-1F14F8F3E9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8866B9B-FEE2-4BDD-B5A5-B829FDE82601}" type="pres">
      <dgm:prSet presAssocID="{3D54CE91-91EB-4E77-BEC5-EF926F0292CF}" presName="Name8" presStyleCnt="0"/>
      <dgm:spPr/>
    </dgm:pt>
    <dgm:pt modelId="{C6459955-FC49-48F4-A25D-69951D8D72BE}" type="pres">
      <dgm:prSet presAssocID="{3D54CE91-91EB-4E77-BEC5-EF926F0292CF}" presName="level" presStyleLbl="node1" presStyleIdx="4" presStyleCnt="5">
        <dgm:presLayoutVars>
          <dgm:chMax val="1"/>
          <dgm:bulletEnabled val="1"/>
        </dgm:presLayoutVars>
      </dgm:prSet>
      <dgm:spPr/>
    </dgm:pt>
    <dgm:pt modelId="{A896E2F7-AE8E-45A8-9FC5-3870CBBCDB10}" type="pres">
      <dgm:prSet presAssocID="{3D54CE91-91EB-4E77-BEC5-EF926F0292C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1386E04-8A98-45A3-A733-F489B60454D5}" type="presOf" srcId="{3D54CE91-91EB-4E77-BEC5-EF926F0292CF}" destId="{A896E2F7-AE8E-45A8-9FC5-3870CBBCDB10}" srcOrd="1" destOrd="0" presId="urn:microsoft.com/office/officeart/2005/8/layout/pyramid3"/>
    <dgm:cxn modelId="{E5408307-8710-472B-8025-2DA61CBA2002}" type="presOf" srcId="{AC412D45-53C4-43F1-AA7F-1F14F8F3E941}" destId="{BE2A610E-8FC3-4693-B77F-7FA529A4207B}" srcOrd="0" destOrd="0" presId="urn:microsoft.com/office/officeart/2005/8/layout/pyramid3"/>
    <dgm:cxn modelId="{7AD2B812-2DFD-43E3-AFEB-6531FD0522B4}" type="presOf" srcId="{D438774A-519D-449C-9E9A-9419FAF4D554}" destId="{69F99E9A-8BC6-4DB1-BC11-42B25F54DF32}" srcOrd="0" destOrd="0" presId="urn:microsoft.com/office/officeart/2005/8/layout/pyramid3"/>
    <dgm:cxn modelId="{79386D1A-2BA6-4249-82D1-6DC03D3DFFFC}" srcId="{D015D490-76FC-4129-B6C4-DE809F5644BF}" destId="{3D54CE91-91EB-4E77-BEC5-EF926F0292CF}" srcOrd="4" destOrd="0" parTransId="{22AFCF7B-86EF-4110-98E4-D352149D8E7B}" sibTransId="{A3B37016-0E2C-47C3-AAF4-5D15CAFCDEA9}"/>
    <dgm:cxn modelId="{DC1F2B32-0806-4E78-B484-E6E2A33042D6}" srcId="{D015D490-76FC-4129-B6C4-DE809F5644BF}" destId="{8E7BF314-F2B8-4B41-9C83-1A960B9A322B}" srcOrd="0" destOrd="0" parTransId="{79C0F64D-811A-4AB5-BC7B-D3942EC21012}" sibTransId="{15083F63-7546-4103-A2F9-69C196972A9D}"/>
    <dgm:cxn modelId="{7D4FBD5B-4898-4E45-B27E-3CE95321DD76}" srcId="{D015D490-76FC-4129-B6C4-DE809F5644BF}" destId="{AC412D45-53C4-43F1-AA7F-1F14F8F3E941}" srcOrd="3" destOrd="0" parTransId="{C35F5F48-1BB9-4026-82DD-EB5B4F4564EA}" sibTransId="{2CD26FBA-0695-4550-9C03-9D5725715883}"/>
    <dgm:cxn modelId="{D3C5705C-1003-4499-AC88-A9A6347D5950}" type="presOf" srcId="{AC412D45-53C4-43F1-AA7F-1F14F8F3E941}" destId="{EA0E68C9-E1DF-4C90-BD1C-3186C8460801}" srcOrd="1" destOrd="0" presId="urn:microsoft.com/office/officeart/2005/8/layout/pyramid3"/>
    <dgm:cxn modelId="{75184848-D766-4602-B21C-995F5DC113CA}" type="presOf" srcId="{D015D490-76FC-4129-B6C4-DE809F5644BF}" destId="{346463DC-F903-4425-9622-FEDFABB7E0FC}" srcOrd="0" destOrd="0" presId="urn:microsoft.com/office/officeart/2005/8/layout/pyramid3"/>
    <dgm:cxn modelId="{8AE1DB72-0DA5-4700-B394-DEF5F95CE152}" type="presOf" srcId="{D438774A-519D-449C-9E9A-9419FAF4D554}" destId="{9E0E604F-B0EC-4E70-8798-440044DA7BA3}" srcOrd="1" destOrd="0" presId="urn:microsoft.com/office/officeart/2005/8/layout/pyramid3"/>
    <dgm:cxn modelId="{B8E6B192-0A2E-497E-AE89-FE031B54C109}" type="presOf" srcId="{3D54CE91-91EB-4E77-BEC5-EF926F0292CF}" destId="{C6459955-FC49-48F4-A25D-69951D8D72BE}" srcOrd="0" destOrd="0" presId="urn:microsoft.com/office/officeart/2005/8/layout/pyramid3"/>
    <dgm:cxn modelId="{606405C2-1A40-4E4F-959C-05440A665C1B}" type="presOf" srcId="{0F65CC44-F720-4D86-B403-46A16B3939AF}" destId="{FEA9C935-54F2-40D7-8910-69B26AFE5DC7}" srcOrd="0" destOrd="0" presId="urn:microsoft.com/office/officeart/2005/8/layout/pyramid3"/>
    <dgm:cxn modelId="{85071BCF-88D2-4FBE-8887-4E569343A08B}" srcId="{D015D490-76FC-4129-B6C4-DE809F5644BF}" destId="{0F65CC44-F720-4D86-B403-46A16B3939AF}" srcOrd="1" destOrd="0" parTransId="{2F502CC8-D500-4887-91BC-43C8B10BF804}" sibTransId="{A444A97F-D09B-42E6-8110-D7BBBB01EBD0}"/>
    <dgm:cxn modelId="{BD4FB7DB-19D0-474A-9FF5-7E967F1F8EA7}" type="presOf" srcId="{8E7BF314-F2B8-4B41-9C83-1A960B9A322B}" destId="{1C3CB103-4312-4B52-AF5E-67541EF7AD23}" srcOrd="0" destOrd="0" presId="urn:microsoft.com/office/officeart/2005/8/layout/pyramid3"/>
    <dgm:cxn modelId="{7F9848DD-3C2F-4304-9957-63554310DD23}" type="presOf" srcId="{0F65CC44-F720-4D86-B403-46A16B3939AF}" destId="{C1DCA275-94D3-4701-A22A-D416D3086311}" srcOrd="1" destOrd="0" presId="urn:microsoft.com/office/officeart/2005/8/layout/pyramid3"/>
    <dgm:cxn modelId="{5962A7DF-3893-4C3E-9CDE-DC908006BFA3}" type="presOf" srcId="{8E7BF314-F2B8-4B41-9C83-1A960B9A322B}" destId="{5F6BE318-C0C7-4DB3-99AF-6CD2C4CCEA9B}" srcOrd="1" destOrd="0" presId="urn:microsoft.com/office/officeart/2005/8/layout/pyramid3"/>
    <dgm:cxn modelId="{1EC17BEA-4E01-4C63-A5EF-CD7376666119}" srcId="{D015D490-76FC-4129-B6C4-DE809F5644BF}" destId="{D438774A-519D-449C-9E9A-9419FAF4D554}" srcOrd="2" destOrd="0" parTransId="{23F3EDC1-9D78-47C4-8DA8-F3CC5B576FD9}" sibTransId="{AE9F7034-B0CA-46CA-8340-F6A8101C4D08}"/>
    <dgm:cxn modelId="{3D084C1F-1D96-4F1E-A53C-525CF2F59ED7}" type="presParOf" srcId="{346463DC-F903-4425-9622-FEDFABB7E0FC}" destId="{4B3A8085-9416-410D-B8DA-5D253F650D00}" srcOrd="0" destOrd="0" presId="urn:microsoft.com/office/officeart/2005/8/layout/pyramid3"/>
    <dgm:cxn modelId="{51C6E7AF-A825-477F-B386-F8AE22768AEF}" type="presParOf" srcId="{4B3A8085-9416-410D-B8DA-5D253F650D00}" destId="{1C3CB103-4312-4B52-AF5E-67541EF7AD23}" srcOrd="0" destOrd="0" presId="urn:microsoft.com/office/officeart/2005/8/layout/pyramid3"/>
    <dgm:cxn modelId="{DD7202A3-C28A-40B1-B14E-CBA3647D2968}" type="presParOf" srcId="{4B3A8085-9416-410D-B8DA-5D253F650D00}" destId="{5F6BE318-C0C7-4DB3-99AF-6CD2C4CCEA9B}" srcOrd="1" destOrd="0" presId="urn:microsoft.com/office/officeart/2005/8/layout/pyramid3"/>
    <dgm:cxn modelId="{4C4C2B11-55F5-4CD0-BBCF-59974AEC3D13}" type="presParOf" srcId="{346463DC-F903-4425-9622-FEDFABB7E0FC}" destId="{98B6B141-A4EB-4440-8E7E-F0816A4FE1D8}" srcOrd="1" destOrd="0" presId="urn:microsoft.com/office/officeart/2005/8/layout/pyramid3"/>
    <dgm:cxn modelId="{29AE7825-C450-4F56-A024-8B3176B2F5AC}" type="presParOf" srcId="{98B6B141-A4EB-4440-8E7E-F0816A4FE1D8}" destId="{FEA9C935-54F2-40D7-8910-69B26AFE5DC7}" srcOrd="0" destOrd="0" presId="urn:microsoft.com/office/officeart/2005/8/layout/pyramid3"/>
    <dgm:cxn modelId="{ACFEE9A5-7F8C-4071-9C78-EE39FBC7789B}" type="presParOf" srcId="{98B6B141-A4EB-4440-8E7E-F0816A4FE1D8}" destId="{C1DCA275-94D3-4701-A22A-D416D3086311}" srcOrd="1" destOrd="0" presId="urn:microsoft.com/office/officeart/2005/8/layout/pyramid3"/>
    <dgm:cxn modelId="{BBC3F4A7-D438-4FEB-A950-8870D15C1D91}" type="presParOf" srcId="{346463DC-F903-4425-9622-FEDFABB7E0FC}" destId="{6C6455C9-E4C0-4808-AF13-17487BD6D01C}" srcOrd="2" destOrd="0" presId="urn:microsoft.com/office/officeart/2005/8/layout/pyramid3"/>
    <dgm:cxn modelId="{EDC6E6BA-80BA-4C94-8E43-3B3DE09349AA}" type="presParOf" srcId="{6C6455C9-E4C0-4808-AF13-17487BD6D01C}" destId="{69F99E9A-8BC6-4DB1-BC11-42B25F54DF32}" srcOrd="0" destOrd="0" presId="urn:microsoft.com/office/officeart/2005/8/layout/pyramid3"/>
    <dgm:cxn modelId="{390EA590-239C-4DE0-A633-90C8821A254E}" type="presParOf" srcId="{6C6455C9-E4C0-4808-AF13-17487BD6D01C}" destId="{9E0E604F-B0EC-4E70-8798-440044DA7BA3}" srcOrd="1" destOrd="0" presId="urn:microsoft.com/office/officeart/2005/8/layout/pyramid3"/>
    <dgm:cxn modelId="{F49A24E3-E2E5-4AA6-B4D5-FE7AE1EA6007}" type="presParOf" srcId="{346463DC-F903-4425-9622-FEDFABB7E0FC}" destId="{BF7CC81B-476D-416D-9E41-C886BEB8F4DB}" srcOrd="3" destOrd="0" presId="urn:microsoft.com/office/officeart/2005/8/layout/pyramid3"/>
    <dgm:cxn modelId="{585F1FCB-E38E-4493-9F29-EB10B8BFC1FF}" type="presParOf" srcId="{BF7CC81B-476D-416D-9E41-C886BEB8F4DB}" destId="{BE2A610E-8FC3-4693-B77F-7FA529A4207B}" srcOrd="0" destOrd="0" presId="urn:microsoft.com/office/officeart/2005/8/layout/pyramid3"/>
    <dgm:cxn modelId="{B43E70B2-1746-4D2F-8550-4CB1D947E451}" type="presParOf" srcId="{BF7CC81B-476D-416D-9E41-C886BEB8F4DB}" destId="{EA0E68C9-E1DF-4C90-BD1C-3186C8460801}" srcOrd="1" destOrd="0" presId="urn:microsoft.com/office/officeart/2005/8/layout/pyramid3"/>
    <dgm:cxn modelId="{D634C1FE-92E3-4FCC-AC1E-D9DF3376115B}" type="presParOf" srcId="{346463DC-F903-4425-9622-FEDFABB7E0FC}" destId="{48866B9B-FEE2-4BDD-B5A5-B829FDE82601}" srcOrd="4" destOrd="0" presId="urn:microsoft.com/office/officeart/2005/8/layout/pyramid3"/>
    <dgm:cxn modelId="{C94552A9-858B-43F4-8F1F-536244981CCC}" type="presParOf" srcId="{48866B9B-FEE2-4BDD-B5A5-B829FDE82601}" destId="{C6459955-FC49-48F4-A25D-69951D8D72BE}" srcOrd="0" destOrd="0" presId="urn:microsoft.com/office/officeart/2005/8/layout/pyramid3"/>
    <dgm:cxn modelId="{D9D10638-1E8B-432D-A468-5E696CB4D085}" type="presParOf" srcId="{48866B9B-FEE2-4BDD-B5A5-B829FDE82601}" destId="{A896E2F7-AE8E-45A8-9FC5-3870CBBCDB10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CB103-4312-4B52-AF5E-67541EF7AD23}">
      <dsp:nvSpPr>
        <dsp:cNvPr id="0" name=""/>
        <dsp:cNvSpPr/>
      </dsp:nvSpPr>
      <dsp:spPr>
        <a:xfrm rot="10800000">
          <a:off x="0" y="0"/>
          <a:ext cx="8128000" cy="1024523"/>
        </a:xfrm>
        <a:prstGeom prst="trapezoid">
          <a:avLst>
            <a:gd name="adj" fmla="val 79334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 </a:t>
          </a:r>
        </a:p>
      </dsp:txBody>
      <dsp:txXfrm rot="-10800000">
        <a:off x="1422399" y="0"/>
        <a:ext cx="5283200" cy="1024523"/>
      </dsp:txXfrm>
    </dsp:sp>
    <dsp:sp modelId="{FEA9C935-54F2-40D7-8910-69B26AFE5DC7}">
      <dsp:nvSpPr>
        <dsp:cNvPr id="0" name=""/>
        <dsp:cNvSpPr/>
      </dsp:nvSpPr>
      <dsp:spPr>
        <a:xfrm rot="10800000">
          <a:off x="812800" y="1024523"/>
          <a:ext cx="6502399" cy="1024523"/>
        </a:xfrm>
        <a:prstGeom prst="trapezoid">
          <a:avLst>
            <a:gd name="adj" fmla="val 79334"/>
          </a:avLst>
        </a:prstGeom>
        <a:solidFill>
          <a:schemeClr val="accent3">
            <a:shade val="80000"/>
            <a:hueOff val="54727"/>
            <a:satOff val="-358"/>
            <a:lumOff val="61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 </a:t>
          </a:r>
        </a:p>
      </dsp:txBody>
      <dsp:txXfrm rot="-10800000">
        <a:off x="1950719" y="1024523"/>
        <a:ext cx="4226560" cy="1024523"/>
      </dsp:txXfrm>
    </dsp:sp>
    <dsp:sp modelId="{69F99E9A-8BC6-4DB1-BC11-42B25F54DF32}">
      <dsp:nvSpPr>
        <dsp:cNvPr id="0" name=""/>
        <dsp:cNvSpPr/>
      </dsp:nvSpPr>
      <dsp:spPr>
        <a:xfrm rot="10800000">
          <a:off x="1625600" y="2049047"/>
          <a:ext cx="4876799" cy="1024523"/>
        </a:xfrm>
        <a:prstGeom prst="trapezoid">
          <a:avLst>
            <a:gd name="adj" fmla="val 79334"/>
          </a:avLst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 </a:t>
          </a:r>
        </a:p>
      </dsp:txBody>
      <dsp:txXfrm rot="-10800000">
        <a:off x="2479039" y="2049047"/>
        <a:ext cx="3169919" cy="1024523"/>
      </dsp:txXfrm>
    </dsp:sp>
    <dsp:sp modelId="{BE2A610E-8FC3-4693-B77F-7FA529A4207B}">
      <dsp:nvSpPr>
        <dsp:cNvPr id="0" name=""/>
        <dsp:cNvSpPr/>
      </dsp:nvSpPr>
      <dsp:spPr>
        <a:xfrm rot="10800000">
          <a:off x="2438400" y="3073570"/>
          <a:ext cx="3251199" cy="1024523"/>
        </a:xfrm>
        <a:prstGeom prst="trapezoid">
          <a:avLst>
            <a:gd name="adj" fmla="val 79334"/>
          </a:avLst>
        </a:prstGeom>
        <a:solidFill>
          <a:schemeClr val="accent3">
            <a:shade val="80000"/>
            <a:hueOff val="164180"/>
            <a:satOff val="-1073"/>
            <a:lumOff val="184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200" kern="1200" dirty="0"/>
        </a:p>
      </dsp:txBody>
      <dsp:txXfrm rot="-10800000">
        <a:off x="3007360" y="3073570"/>
        <a:ext cx="2113280" cy="1024523"/>
      </dsp:txXfrm>
    </dsp:sp>
    <dsp:sp modelId="{C6459955-FC49-48F4-A25D-69951D8D72BE}">
      <dsp:nvSpPr>
        <dsp:cNvPr id="0" name=""/>
        <dsp:cNvSpPr/>
      </dsp:nvSpPr>
      <dsp:spPr>
        <a:xfrm rot="10800000">
          <a:off x="3251199" y="4098094"/>
          <a:ext cx="1625599" cy="1024523"/>
        </a:xfrm>
        <a:prstGeom prst="trapezoid">
          <a:avLst>
            <a:gd name="adj" fmla="val 79334"/>
          </a:avLst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200" kern="1200" dirty="0"/>
        </a:p>
      </dsp:txBody>
      <dsp:txXfrm rot="-10800000">
        <a:off x="3251199" y="4098094"/>
        <a:ext cx="1625599" cy="1024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817F0-84FC-C145-AFC3-FA42D1D21F8E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6E92-7EF2-5A47-8774-75AC8D7375D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19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FA3C8-DE25-7348-A1F7-D749F91943C8}" type="datetimeFigureOut">
              <a:rPr lang="de-DE" smtClean="0"/>
              <a:pPr/>
              <a:t>17.12.2019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E6540-DBC8-1449-A578-CCAD6D2991B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266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1200" dirty="0"/>
              <a:t>Willkommen zu unserer </a:t>
            </a:r>
            <a:r>
              <a:rPr lang="de-DE" sz="1200" dirty="0" err="1"/>
              <a:t>abschlusspräsenation</a:t>
            </a:r>
            <a:r>
              <a:rPr lang="de-DE" sz="1200" dirty="0"/>
              <a:t> wir sind dir gruppe Ansteuerung mit einer Siemens </a:t>
            </a:r>
            <a:r>
              <a:rPr lang="de-DE" sz="1200" dirty="0" err="1"/>
              <a:t>sps</a:t>
            </a:r>
            <a:r>
              <a:rPr lang="de-DE" sz="1200" dirty="0"/>
              <a:t> mit dem Programm </a:t>
            </a:r>
            <a:r>
              <a:rPr lang="de-DE" sz="1200" dirty="0" err="1"/>
              <a:t>tia</a:t>
            </a:r>
            <a:r>
              <a:rPr lang="de-DE" sz="1200" dirty="0"/>
              <a:t>-portal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Aufgabe war es Eine 3-D Bearbeitungsmaschine mit drei Achsen </a:t>
            </a:r>
            <a:r>
              <a:rPr lang="de-DE" sz="1200" dirty="0">
                <a:sym typeface="Wingdings" panose="05000000000000000000" pitchFamily="2" charset="2"/>
              </a:rPr>
              <a:t>mittels </a:t>
            </a:r>
            <a:r>
              <a:rPr lang="de-DE" sz="1200" dirty="0"/>
              <a:t>SIMATIC S7 der Firma Siemens über RS-232 Interface steuern.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b="1" dirty="0"/>
              <a:t>Gegeben waren dafür: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3D-Bearbeitungsmaschine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Siemens SPS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Kommunikationsmodul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 err="1"/>
              <a:t>GeckoDrive</a:t>
            </a:r>
            <a:r>
              <a:rPr lang="de-DE" sz="1200" dirty="0"/>
              <a:t>-Schrittmotortreiber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Budget für fehlende Hard- und Software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200" dirty="0"/>
              <a:t>Nun gehen wir einmal auf die heutige Agenda ein.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238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Hochsprache und wie genau man programmiert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75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Hochsprache und wie genau man programmiert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878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Hochsprache und wie genau man programmiert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096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Hochsprache und wie genau man programmiert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738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sind wie alle gruppen nach dem v-modell gegangen. In unserer schritt für schritt </a:t>
            </a:r>
            <a:r>
              <a:rPr lang="de-DE" dirty="0" err="1"/>
              <a:t>erläuterung</a:t>
            </a:r>
            <a:r>
              <a:rPr lang="de-DE" dirty="0"/>
              <a:t> wollen wir euch nun einmal zeigen was wir in den </a:t>
            </a:r>
            <a:r>
              <a:rPr lang="de-DE" dirty="0" err="1"/>
              <a:t>einzenen</a:t>
            </a:r>
            <a:r>
              <a:rPr lang="de-DE" dirty="0"/>
              <a:t> schritten </a:t>
            </a:r>
            <a:r>
              <a:rPr lang="de-DE" dirty="0" err="1"/>
              <a:t>gemahct</a:t>
            </a:r>
            <a:r>
              <a:rPr lang="de-DE" dirty="0"/>
              <a:t> haben.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266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Zuerst zu der </a:t>
            </a:r>
            <a:r>
              <a:rPr lang="de-DE" dirty="0" err="1"/>
              <a:t>anfondnerungsdefitnion</a:t>
            </a:r>
            <a:r>
              <a:rPr lang="de-DE" dirty="0"/>
              <a:t>, diese haben wir im ersten </a:t>
            </a:r>
            <a:r>
              <a:rPr lang="de-DE" dirty="0" err="1"/>
              <a:t>schirtt</a:t>
            </a:r>
            <a:r>
              <a:rPr lang="de-DE" dirty="0"/>
              <a:t> festgelegt.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Einarbeitung in das Projekt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Anforderungen gesammelt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Anforderungen aufstellen </a:t>
            </a:r>
            <a:r>
              <a:rPr lang="de-DE" sz="1200" dirty="0">
                <a:sym typeface="Wingdings" panose="05000000000000000000" pitchFamily="2" charset="2"/>
              </a:rPr>
              <a:t> Anforderungsliste in Excel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200" b="1" dirty="0"/>
              <a:t>Funktionaler Systementwurf: 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Systemstruktur ermitteln (lösungsneutral)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Grobe Funktion des Projektes festgelegt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200" b="1" dirty="0"/>
              <a:t>Technischer Systementwurf: 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Zerlegen des Systems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Festlegen von Schnittstellen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681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de-DE" sz="2000" b="1" dirty="0"/>
              <a:t>Komponentenspezifikation: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Recherchieren in den Datenblättern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Festlegen der Komponenten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Erstellen der Einkaufsliste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Erstellen der Variablentabelle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Programmablauf festgelegt</a:t>
            </a:r>
          </a:p>
          <a:p>
            <a:pPr lvl="2"/>
            <a:endParaRPr lang="de-DE" sz="2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485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 beginn habe ich ja schon mal erzählt welche </a:t>
            </a:r>
            <a:r>
              <a:rPr lang="de-DE" dirty="0" err="1"/>
              <a:t>hardware</a:t>
            </a:r>
            <a:r>
              <a:rPr lang="de-DE" dirty="0"/>
              <a:t> wir zu </a:t>
            </a:r>
            <a:r>
              <a:rPr lang="de-DE" dirty="0" err="1"/>
              <a:t>verfügung</a:t>
            </a:r>
            <a:r>
              <a:rPr lang="de-DE" dirty="0"/>
              <a:t> hatten, dann möchte ich euch nun zwei </a:t>
            </a:r>
            <a:r>
              <a:rPr lang="de-DE" dirty="0" err="1"/>
              <a:t>proframme</a:t>
            </a:r>
            <a:r>
              <a:rPr lang="de-DE" dirty="0"/>
              <a:t> vorstellen die wir genutzt haben. Einmal das </a:t>
            </a:r>
            <a:r>
              <a:rPr lang="de-DE" dirty="0" err="1"/>
              <a:t>programm</a:t>
            </a:r>
            <a:r>
              <a:rPr lang="de-DE" dirty="0"/>
              <a:t> h-term, hierrüber haben wir über die rs232-schnittstelle </a:t>
            </a:r>
            <a:r>
              <a:rPr lang="de-DE" dirty="0" err="1"/>
              <a:t>kommunizeirt</a:t>
            </a:r>
            <a:r>
              <a:rPr lang="de-DE" dirty="0"/>
              <a:t>. </a:t>
            </a:r>
          </a:p>
          <a:p>
            <a:r>
              <a:rPr lang="de-DE" dirty="0"/>
              <a:t>Bisschen erklären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614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Dann noch das </a:t>
            </a:r>
            <a:r>
              <a:rPr lang="de-DE" dirty="0" err="1"/>
              <a:t>programm</a:t>
            </a:r>
            <a:r>
              <a:rPr lang="de-DE" dirty="0"/>
              <a:t> </a:t>
            </a:r>
            <a:r>
              <a:rPr lang="de-DE" dirty="0" err="1"/>
              <a:t>nx</a:t>
            </a:r>
            <a:r>
              <a:rPr lang="de-DE" dirty="0"/>
              <a:t>, als alternative zu </a:t>
            </a:r>
            <a:r>
              <a:rPr lang="de-DE" dirty="0" err="1"/>
              <a:t>solidworks</a:t>
            </a:r>
            <a:r>
              <a:rPr lang="de-DE" dirty="0"/>
              <a:t>. Da dieses im </a:t>
            </a:r>
            <a:r>
              <a:rPr lang="de-DE" dirty="0" err="1"/>
              <a:t>unternehemnen</a:t>
            </a:r>
            <a:r>
              <a:rPr lang="de-DE" dirty="0"/>
              <a:t> genutzt wurde habe ich es dort auch </a:t>
            </a:r>
            <a:r>
              <a:rPr lang="de-DE" dirty="0" err="1"/>
              <a:t>verwendnet</a:t>
            </a:r>
            <a:r>
              <a:rPr lang="de-DE" dirty="0"/>
              <a:t>. </a:t>
            </a:r>
          </a:p>
          <a:p>
            <a:r>
              <a:rPr lang="de-DE" dirty="0" err="1"/>
              <a:t>Nx</a:t>
            </a:r>
            <a:r>
              <a:rPr lang="de-DE" dirty="0"/>
              <a:t> </a:t>
            </a:r>
            <a:r>
              <a:rPr lang="de-DE" dirty="0" err="1"/>
              <a:t>funtkoionert</a:t>
            </a:r>
            <a:r>
              <a:rPr lang="de-DE" dirty="0"/>
              <a:t> ähnlich wie </a:t>
            </a:r>
            <a:r>
              <a:rPr lang="de-DE" dirty="0" err="1"/>
              <a:t>solidworks</a:t>
            </a:r>
            <a:r>
              <a:rPr lang="de-DE" dirty="0"/>
              <a:t> und die </a:t>
            </a:r>
            <a:r>
              <a:rPr lang="de-DE" dirty="0" err="1"/>
              <a:t>umstellung</a:t>
            </a:r>
            <a:r>
              <a:rPr lang="de-DE" dirty="0"/>
              <a:t> ist hier auch nicht so schwer gewesen. Dann habe ich von </a:t>
            </a:r>
            <a:r>
              <a:rPr lang="de-DE" dirty="0" err="1"/>
              <a:t>nx</a:t>
            </a:r>
            <a:r>
              <a:rPr lang="de-DE" dirty="0"/>
              <a:t> die konstruierten </a:t>
            </a:r>
            <a:r>
              <a:rPr lang="de-DE" dirty="0" err="1"/>
              <a:t>bauteile</a:t>
            </a:r>
            <a:r>
              <a:rPr lang="de-DE" dirty="0"/>
              <a:t> in ein neutralen </a:t>
            </a:r>
            <a:r>
              <a:rPr lang="de-DE" dirty="0" err="1"/>
              <a:t>format</a:t>
            </a:r>
            <a:r>
              <a:rPr lang="de-DE" dirty="0"/>
              <a:t> umgewandelt </a:t>
            </a:r>
            <a:r>
              <a:rPr lang="de-DE" dirty="0" err="1"/>
              <a:t>z.b.</a:t>
            </a:r>
            <a:r>
              <a:rPr lang="de-DE" dirty="0"/>
              <a:t> in </a:t>
            </a:r>
            <a:r>
              <a:rPr lang="de-DE" dirty="0" err="1"/>
              <a:t>diesemm</a:t>
            </a:r>
            <a:r>
              <a:rPr lang="de-DE" dirty="0"/>
              <a:t> fall in </a:t>
            </a:r>
            <a:r>
              <a:rPr lang="de-DE" dirty="0" err="1"/>
              <a:t>stl</a:t>
            </a:r>
            <a:r>
              <a:rPr lang="de-DE" dirty="0"/>
              <a:t>. Um dieses dann auf einem 3d </a:t>
            </a:r>
            <a:r>
              <a:rPr lang="de-DE" dirty="0" err="1"/>
              <a:t>drucker</a:t>
            </a:r>
            <a:r>
              <a:rPr lang="de-DE" dirty="0"/>
              <a:t> drucken zu können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268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Der additives </a:t>
            </a:r>
            <a:r>
              <a:rPr lang="de-DE" dirty="0" err="1"/>
              <a:t>fertigungsverafhren</a:t>
            </a:r>
            <a:r>
              <a:rPr lang="de-DE" dirty="0"/>
              <a:t> des 3d drucks ist dann bei der Firma </a:t>
            </a:r>
            <a:r>
              <a:rPr lang="de-DE" dirty="0" err="1"/>
              <a:t>trilux</a:t>
            </a:r>
            <a:r>
              <a:rPr lang="de-DE" dirty="0"/>
              <a:t> erfolgt. Dies ist das Ergebnis (zeigen). Als material wird hier </a:t>
            </a:r>
            <a:r>
              <a:rPr lang="de-DE" dirty="0" err="1"/>
              <a:t>abs</a:t>
            </a:r>
            <a:r>
              <a:rPr lang="de-DE" dirty="0"/>
              <a:t> verwendet.</a:t>
            </a:r>
          </a:p>
          <a:p>
            <a:r>
              <a:rPr lang="de-DE" dirty="0"/>
              <a:t>Wir haben hier für den d-</a:t>
            </a:r>
            <a:r>
              <a:rPr lang="de-DE" dirty="0" err="1"/>
              <a:t>sub</a:t>
            </a:r>
            <a:r>
              <a:rPr lang="de-DE" dirty="0"/>
              <a:t> </a:t>
            </a:r>
            <a:r>
              <a:rPr lang="de-DE" dirty="0" err="1"/>
              <a:t>stecker</a:t>
            </a:r>
            <a:r>
              <a:rPr lang="de-DE" dirty="0"/>
              <a:t> eine </a:t>
            </a:r>
            <a:r>
              <a:rPr lang="de-DE" dirty="0" err="1"/>
              <a:t>aussparung</a:t>
            </a:r>
            <a:r>
              <a:rPr lang="de-DE" dirty="0"/>
              <a:t> gelassen und die drei </a:t>
            </a:r>
            <a:r>
              <a:rPr lang="de-DE" dirty="0" err="1"/>
              <a:t>aussparungen</a:t>
            </a:r>
            <a:r>
              <a:rPr lang="de-DE" dirty="0"/>
              <a:t> sind für die </a:t>
            </a:r>
            <a:r>
              <a:rPr lang="de-DE" dirty="0" err="1"/>
              <a:t>kabel</a:t>
            </a:r>
            <a:r>
              <a:rPr lang="de-DE" dirty="0"/>
              <a:t> die von der </a:t>
            </a:r>
            <a:r>
              <a:rPr lang="de-DE" dirty="0" err="1"/>
              <a:t>sps</a:t>
            </a:r>
            <a:r>
              <a:rPr lang="de-DE" dirty="0"/>
              <a:t> auf die </a:t>
            </a:r>
            <a:r>
              <a:rPr lang="de-DE" dirty="0" err="1"/>
              <a:t>ersteölte</a:t>
            </a:r>
            <a:r>
              <a:rPr lang="de-DE" dirty="0"/>
              <a:t> </a:t>
            </a:r>
            <a:r>
              <a:rPr lang="de-DE" dirty="0" err="1"/>
              <a:t>platine</a:t>
            </a:r>
            <a:r>
              <a:rPr lang="de-DE" dirty="0"/>
              <a:t> gehen.</a:t>
            </a:r>
          </a:p>
          <a:p>
            <a:r>
              <a:rPr lang="de-DE" dirty="0"/>
              <a:t>Zu der erstellten </a:t>
            </a:r>
            <a:r>
              <a:rPr lang="de-DE" dirty="0" err="1"/>
              <a:t>platine</a:t>
            </a:r>
            <a:r>
              <a:rPr lang="de-DE" dirty="0"/>
              <a:t> kommen wir nun.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9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Grundlagen der Siemens SPS und des Programmes TIA-Portal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Definition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Aufbau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sps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und zyklischer Ablauf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Merkmale der Siemens SPS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Vorgehen bei dem Programmieren 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Schritt für Schritt  Erläuterung der Vorgehensweise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Arbeitsergebnis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Hürden waren zu nehmen?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haben konnten wir lernen?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Aktiver Lernanteil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77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haben zusätzlich noch eine </a:t>
            </a:r>
            <a:r>
              <a:rPr lang="de-DE" dirty="0" err="1"/>
              <a:t>optotkoppler</a:t>
            </a:r>
            <a:r>
              <a:rPr lang="de-DE" dirty="0"/>
              <a:t> </a:t>
            </a:r>
            <a:r>
              <a:rPr lang="de-DE" dirty="0" err="1"/>
              <a:t>schlatung</a:t>
            </a:r>
            <a:r>
              <a:rPr lang="de-DE" dirty="0"/>
              <a:t> entwerfen müssen, da der </a:t>
            </a:r>
            <a:r>
              <a:rPr lang="de-DE" dirty="0" err="1"/>
              <a:t>geckodrive</a:t>
            </a:r>
            <a:r>
              <a:rPr lang="de-DE" dirty="0"/>
              <a:t> eine </a:t>
            </a:r>
            <a:r>
              <a:rPr lang="de-DE" dirty="0" err="1"/>
              <a:t>spannungsversorgung</a:t>
            </a:r>
            <a:r>
              <a:rPr lang="de-DE" dirty="0"/>
              <a:t> von 5 </a:t>
            </a:r>
            <a:r>
              <a:rPr lang="de-DE" dirty="0" err="1"/>
              <a:t>volt</a:t>
            </a:r>
            <a:r>
              <a:rPr lang="de-DE" dirty="0"/>
              <a:t> benötigt, aber die </a:t>
            </a:r>
            <a:r>
              <a:rPr lang="de-DE" dirty="0" err="1"/>
              <a:t>signale</a:t>
            </a:r>
            <a:r>
              <a:rPr lang="de-DE" dirty="0"/>
              <a:t> der </a:t>
            </a:r>
            <a:r>
              <a:rPr lang="de-DE" dirty="0" err="1"/>
              <a:t>sps</a:t>
            </a:r>
            <a:r>
              <a:rPr lang="de-DE" dirty="0"/>
              <a:t> 24volt betragen. Sinn und zweck genauer schildern!!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Hier seht ihr einmal einen von den sechs </a:t>
            </a:r>
            <a:r>
              <a:rPr lang="de-DE" dirty="0" err="1"/>
              <a:t>optokoppler</a:t>
            </a:r>
            <a:r>
              <a:rPr lang="de-DE" dirty="0"/>
              <a:t>. Wir haben uns für </a:t>
            </a:r>
            <a:r>
              <a:rPr lang="de-DE" dirty="0" err="1"/>
              <a:t>Opto</a:t>
            </a:r>
            <a:r>
              <a:rPr lang="de-DE" dirty="0"/>
              <a:t> entschieden weil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relais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schlaten</a:t>
            </a:r>
            <a:r>
              <a:rPr lang="de-DE" dirty="0">
                <a:sym typeface="Wingdings" panose="05000000000000000000" pitchFamily="2" charset="2"/>
              </a:rPr>
              <a:t> zu langsam man </a:t>
            </a:r>
            <a:r>
              <a:rPr lang="de-DE" dirty="0" err="1">
                <a:sym typeface="Wingdings" panose="05000000000000000000" pitchFamily="2" charset="2"/>
              </a:rPr>
              <a:t>barucht</a:t>
            </a:r>
            <a:r>
              <a:rPr lang="de-DE" dirty="0">
                <a:sym typeface="Wingdings" panose="05000000000000000000" pitchFamily="2" charset="2"/>
              </a:rPr>
              <a:t> ca. 4millisek und </a:t>
            </a:r>
            <a:r>
              <a:rPr lang="de-DE" dirty="0" err="1">
                <a:sym typeface="Wingdings" panose="05000000000000000000" pitchFamily="2" charset="2"/>
              </a:rPr>
              <a:t>opto</a:t>
            </a:r>
            <a:r>
              <a:rPr lang="de-DE" dirty="0">
                <a:sym typeface="Wingdings" panose="05000000000000000000" pitchFamily="2" charset="2"/>
              </a:rPr>
              <a:t> bringen das und sind billiger als </a:t>
            </a:r>
            <a:r>
              <a:rPr lang="de-DE" dirty="0" err="1">
                <a:sym typeface="Wingdings" panose="05000000000000000000" pitchFamily="2" charset="2"/>
              </a:rPr>
              <a:t>relais</a:t>
            </a:r>
            <a:endParaRPr lang="de-DE" dirty="0">
              <a:sym typeface="Wingdings" panose="05000000000000000000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ym typeface="Wingdings" panose="05000000000000000000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Nach der </a:t>
            </a:r>
            <a:r>
              <a:rPr lang="de-DE" dirty="0" err="1">
                <a:sym typeface="Wingdings" panose="05000000000000000000" pitchFamily="2" charset="2"/>
              </a:rPr>
              <a:t>beschriebung</a:t>
            </a:r>
            <a:r>
              <a:rPr lang="de-DE" dirty="0">
                <a:sym typeface="Wingdings" panose="05000000000000000000" pitchFamily="2" charset="2"/>
              </a:rPr>
              <a:t> der </a:t>
            </a:r>
            <a:r>
              <a:rPr lang="de-DE" dirty="0" err="1">
                <a:sym typeface="Wingdings" panose="05000000000000000000" pitchFamily="2" charset="2"/>
              </a:rPr>
              <a:t>mechnaischen</a:t>
            </a:r>
            <a:r>
              <a:rPr lang="de-DE" dirty="0">
                <a:sym typeface="Wingdings" panose="05000000000000000000" pitchFamily="2" charset="2"/>
              </a:rPr>
              <a:t> und </a:t>
            </a:r>
            <a:r>
              <a:rPr lang="de-DE" dirty="0" err="1">
                <a:sym typeface="Wingdings" panose="05000000000000000000" pitchFamily="2" charset="2"/>
              </a:rPr>
              <a:t>elektrishcen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komponeten</a:t>
            </a:r>
            <a:r>
              <a:rPr lang="de-DE" dirty="0">
                <a:sym typeface="Wingdings" panose="05000000000000000000" pitchFamily="2" charset="2"/>
              </a:rPr>
              <a:t> wird </a:t>
            </a:r>
            <a:r>
              <a:rPr lang="de-DE" dirty="0" err="1">
                <a:sym typeface="Wingdings" panose="05000000000000000000" pitchFamily="2" charset="2"/>
              </a:rPr>
              <a:t>luca</a:t>
            </a:r>
            <a:r>
              <a:rPr lang="de-DE" dirty="0">
                <a:sym typeface="Wingdings" panose="05000000000000000000" pitchFamily="2" charset="2"/>
              </a:rPr>
              <a:t> nun mit dem </a:t>
            </a:r>
            <a:r>
              <a:rPr lang="de-DE" dirty="0" err="1">
                <a:sym typeface="Wingdings" panose="05000000000000000000" pitchFamily="2" charset="2"/>
              </a:rPr>
              <a:t>programierteil</a:t>
            </a:r>
            <a:r>
              <a:rPr lang="de-DE" dirty="0">
                <a:sym typeface="Wingdings" panose="05000000000000000000" pitchFamily="2" charset="2"/>
              </a:rPr>
              <a:t> fortfahren.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501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8017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757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haben wir bisher erreicht?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402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dirty="0"/>
              <a:t>Empfangen des Strings im SPS-Speicher, es wurde nur das Erste und das zweite und das siebte und achte Zeichen eingetragen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dirty="0"/>
              <a:t>, Ausgänge können nicht durch den Interrupt gesetzt werden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de-DE" sz="1200" dirty="0"/>
          </a:p>
          <a:p>
            <a:pPr>
              <a:lnSpc>
                <a:spcPct val="150000"/>
              </a:lnSpc>
            </a:pPr>
            <a:r>
              <a:rPr lang="de-DE" sz="1200" dirty="0"/>
              <a:t>Zykluszeitproblem kann durch </a:t>
            </a:r>
            <a:r>
              <a:rPr lang="de-DE" sz="1200" dirty="0" err="1"/>
              <a:t>Timer</a:t>
            </a:r>
            <a:r>
              <a:rPr lang="de-DE" sz="1200" dirty="0"/>
              <a:t> auf Millisekunden helfen, jedoch wird dies durch die Hardware auf drei Millisekunden beschränkt</a:t>
            </a:r>
          </a:p>
          <a:p>
            <a:pPr>
              <a:lnSpc>
                <a:spcPct val="150000"/>
              </a:lnSpc>
            </a:pPr>
            <a:endParaRPr lang="de-DE" sz="1200" dirty="0"/>
          </a:p>
          <a:p>
            <a:pPr>
              <a:lnSpc>
                <a:spcPct val="150000"/>
              </a:lnSpc>
            </a:pPr>
            <a:r>
              <a:rPr lang="de-DE" sz="1200" dirty="0"/>
              <a:t>(Anforderungsliste, technischer/funktioneller Systementwurf) sind </a:t>
            </a:r>
          </a:p>
          <a:p>
            <a:pPr>
              <a:lnSpc>
                <a:spcPct val="150000"/>
              </a:lnSpc>
            </a:pPr>
            <a:endParaRPr lang="de-DE" sz="1200" dirty="0"/>
          </a:p>
          <a:p>
            <a:pPr>
              <a:lnSpc>
                <a:spcPct val="150000"/>
              </a:lnSpc>
            </a:pPr>
            <a:r>
              <a:rPr lang="de-DE" sz="1200" dirty="0"/>
              <a:t>Fortlaufende </a:t>
            </a:r>
            <a:r>
              <a:rPr lang="de-DE" sz="1200" dirty="0" err="1"/>
              <a:t>doku</a:t>
            </a:r>
            <a:r>
              <a:rPr lang="de-DE" sz="1200" dirty="0"/>
              <a:t> hilfreich</a:t>
            </a:r>
          </a:p>
          <a:p>
            <a:endParaRPr lang="de-DE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212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261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087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837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</a:t>
            </a:r>
            <a:r>
              <a:rPr lang="de-DE" dirty="0" err="1"/>
              <a:t>allgemin</a:t>
            </a:r>
            <a:r>
              <a:rPr lang="de-DE" dirty="0"/>
              <a:t> gültige zur </a:t>
            </a:r>
            <a:r>
              <a:rPr lang="de-DE" dirty="0" err="1"/>
              <a:t>sps</a:t>
            </a:r>
            <a:r>
              <a:rPr lang="de-DE" dirty="0"/>
              <a:t> haben wir euch hier mitgebracht. Diese ist nach der europäischen norm 61131 nach teil 1 so definiert: </a:t>
            </a:r>
          </a:p>
          <a:p>
            <a:r>
              <a:rPr lang="de-DE" sz="1200" dirty="0"/>
              <a:t>„Eine SPS ist </a:t>
            </a:r>
            <a:r>
              <a:rPr lang="de-DE" sz="1200" b="1" dirty="0"/>
              <a:t>ein digital arbeitendes elektronisches System </a:t>
            </a:r>
            <a:r>
              <a:rPr lang="de-DE" sz="1200" dirty="0"/>
              <a:t>für den Einsatz in </a:t>
            </a:r>
            <a:r>
              <a:rPr lang="de-DE" sz="1200" b="1" dirty="0"/>
              <a:t>industriellen Umgebungen </a:t>
            </a:r>
            <a:r>
              <a:rPr lang="de-DE" sz="1200" dirty="0"/>
              <a:t>mit einem </a:t>
            </a:r>
            <a:r>
              <a:rPr lang="de-DE" sz="1200" b="1" dirty="0"/>
              <a:t>programmierbaren Speicher </a:t>
            </a:r>
            <a:r>
              <a:rPr lang="de-DE" sz="1200" dirty="0"/>
              <a:t>zur internen Speicherung der </a:t>
            </a:r>
            <a:r>
              <a:rPr lang="de-DE" sz="1200" b="1" dirty="0"/>
              <a:t>anwenderorientierten Steuerungsanweisungen </a:t>
            </a:r>
            <a:r>
              <a:rPr lang="de-DE" sz="1200" dirty="0"/>
              <a:t>zur Implementierung spezifischer Funktionen wie z.B. </a:t>
            </a:r>
            <a:r>
              <a:rPr lang="de-DE" sz="1200" b="1" dirty="0"/>
              <a:t>Verknüpfungssteuerung, Ablaufsteuerung, Zeit-, Zähl- und arithmetische Funktionen</a:t>
            </a:r>
            <a:r>
              <a:rPr lang="de-DE" sz="1200" dirty="0"/>
              <a:t>, um durch </a:t>
            </a:r>
            <a:r>
              <a:rPr lang="de-DE" sz="1200" b="1" dirty="0"/>
              <a:t>digitale oder analoge Eingangs- und Ausgangssignale </a:t>
            </a:r>
            <a:r>
              <a:rPr lang="de-DE" sz="1200" dirty="0"/>
              <a:t>verschiedene Arten von </a:t>
            </a:r>
            <a:r>
              <a:rPr lang="de-DE" sz="1200" b="1" dirty="0"/>
              <a:t>Maschinen und Prozessen </a:t>
            </a:r>
            <a:r>
              <a:rPr lang="de-DE" sz="1200" dirty="0"/>
              <a:t>zu steuern.“</a:t>
            </a:r>
          </a:p>
          <a:p>
            <a:r>
              <a:rPr lang="de-DE" sz="1200" dirty="0"/>
              <a:t>Was heißt das jetzt im Klartext: eine </a:t>
            </a:r>
            <a:r>
              <a:rPr lang="de-DE" sz="1200" dirty="0" err="1"/>
              <a:t>sps</a:t>
            </a:r>
            <a:r>
              <a:rPr lang="de-DE" sz="1200" dirty="0"/>
              <a:t> wird meist in der </a:t>
            </a:r>
            <a:r>
              <a:rPr lang="de-DE" sz="1200" dirty="0" err="1"/>
              <a:t>indurstire</a:t>
            </a:r>
            <a:r>
              <a:rPr lang="de-DE" sz="1200" dirty="0"/>
              <a:t> </a:t>
            </a:r>
            <a:r>
              <a:rPr lang="de-DE" sz="1200" dirty="0" err="1"/>
              <a:t>genutztz</a:t>
            </a:r>
            <a:r>
              <a:rPr lang="de-DE" sz="1200" dirty="0"/>
              <a:t> um größere anlagen zu </a:t>
            </a:r>
            <a:r>
              <a:rPr lang="de-DE" sz="1200" dirty="0" err="1"/>
              <a:t>steuren</a:t>
            </a:r>
            <a:r>
              <a:rPr lang="de-DE" sz="1200" dirty="0"/>
              <a:t>. Programmiert wird sie in den meisten fällen mit der </a:t>
            </a:r>
            <a:r>
              <a:rPr lang="de-DE" sz="1200" dirty="0" err="1"/>
              <a:t>programmiersprache</a:t>
            </a:r>
            <a:r>
              <a:rPr lang="de-DE" sz="1200" dirty="0"/>
              <a:t> </a:t>
            </a:r>
            <a:r>
              <a:rPr lang="de-DE" sz="1200" dirty="0" err="1"/>
              <a:t>fup</a:t>
            </a:r>
            <a:r>
              <a:rPr lang="de-DE" sz="1200" dirty="0"/>
              <a:t> das steht für funktionsbaustein (dies ist eine </a:t>
            </a:r>
            <a:r>
              <a:rPr lang="de-DE" sz="1200" dirty="0" err="1"/>
              <a:t>geafiach</a:t>
            </a:r>
            <a:r>
              <a:rPr lang="de-DE" sz="1200" dirty="0"/>
              <a:t> dargestellte </a:t>
            </a:r>
            <a:r>
              <a:rPr lang="de-DE" sz="1200" dirty="0" err="1"/>
              <a:t>programmiersprache</a:t>
            </a:r>
            <a:r>
              <a:rPr lang="de-DE" sz="1200" dirty="0"/>
              <a:t>) auch wird häufig die </a:t>
            </a:r>
            <a:r>
              <a:rPr lang="de-DE" sz="1200" dirty="0" err="1"/>
              <a:t>programmiersparche</a:t>
            </a:r>
            <a:r>
              <a:rPr lang="de-DE" sz="1200" dirty="0"/>
              <a:t> wie auch in unserem fall </a:t>
            </a:r>
            <a:r>
              <a:rPr lang="de-DE" sz="1200" dirty="0" err="1"/>
              <a:t>scl</a:t>
            </a:r>
            <a:r>
              <a:rPr lang="de-DE" sz="1200" dirty="0"/>
              <a:t> genutzt.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77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70000"/>
              </a:lnSpc>
              <a:buFont typeface="Arial"/>
              <a:buNone/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Aufbau einer SPS (zeigen): noch einmal auf dem späteren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zeigen eine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folie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weiter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Eingänge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dirty="0"/>
              <a:t>Über die Eingänge nimmt die </a:t>
            </a:r>
            <a:r>
              <a:rPr lang="de-DE" dirty="0" err="1"/>
              <a:t>sps</a:t>
            </a:r>
            <a:r>
              <a:rPr lang="de-DE" dirty="0"/>
              <a:t> </a:t>
            </a:r>
            <a:r>
              <a:rPr lang="de-DE" dirty="0" err="1"/>
              <a:t>signale</a:t>
            </a:r>
            <a:r>
              <a:rPr lang="de-DE" dirty="0"/>
              <a:t> auf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z.b.</a:t>
            </a:r>
            <a:r>
              <a:rPr lang="de-DE" dirty="0">
                <a:sym typeface="Wingdings" panose="05000000000000000000" pitchFamily="2" charset="2"/>
              </a:rPr>
              <a:t> einen geöffneten End Schalter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CPU (Verbreitung)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dirty="0">
                <a:sym typeface="Wingdings" panose="05000000000000000000" pitchFamily="2" charset="2"/>
              </a:rPr>
              <a:t>Signale werden im </a:t>
            </a:r>
            <a:r>
              <a:rPr lang="de-DE" dirty="0" err="1">
                <a:sym typeface="Wingdings" panose="05000000000000000000" pitchFamily="2" charset="2"/>
              </a:rPr>
              <a:t>steuerungsprogramm</a:t>
            </a:r>
            <a:r>
              <a:rPr lang="de-DE" dirty="0">
                <a:sym typeface="Wingdings" panose="05000000000000000000" pitchFamily="2" charset="2"/>
              </a:rPr>
              <a:t> verarbeitet 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Ausgänge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dirty="0">
                <a:sym typeface="Wingdings" panose="05000000000000000000" pitchFamily="2" charset="2"/>
              </a:rPr>
              <a:t>Über ausgabebaugruppe gibt die </a:t>
            </a:r>
            <a:r>
              <a:rPr lang="de-DE" dirty="0" err="1">
                <a:sym typeface="Wingdings" panose="05000000000000000000" pitchFamily="2" charset="2"/>
              </a:rPr>
              <a:t>sps</a:t>
            </a:r>
            <a:r>
              <a:rPr lang="de-DE" dirty="0">
                <a:sym typeface="Wingdings" panose="05000000000000000000" pitchFamily="2" charset="2"/>
              </a:rPr>
              <a:t> Signale aus </a:t>
            </a:r>
            <a:r>
              <a:rPr lang="de-DE" dirty="0" err="1">
                <a:sym typeface="Wingdings" panose="05000000000000000000" pitchFamily="2" charset="2"/>
              </a:rPr>
              <a:t>z.b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motor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Mit einem </a:t>
            </a:r>
            <a:r>
              <a:rPr lang="de-DE" dirty="0" err="1">
                <a:sym typeface="Wingdings" panose="05000000000000000000" pitchFamily="2" charset="2"/>
              </a:rPr>
              <a:t>pc</a:t>
            </a:r>
            <a:r>
              <a:rPr lang="de-DE" dirty="0">
                <a:sym typeface="Wingdings" panose="05000000000000000000" pitchFamily="2" charset="2"/>
              </a:rPr>
              <a:t> wird zu beginn das </a:t>
            </a:r>
            <a:r>
              <a:rPr lang="de-DE" dirty="0" err="1">
                <a:sym typeface="Wingdings" panose="05000000000000000000" pitchFamily="2" charset="2"/>
              </a:rPr>
              <a:t>steuerungsprogramm</a:t>
            </a:r>
            <a:r>
              <a:rPr lang="de-DE" dirty="0">
                <a:sym typeface="Wingdings" panose="05000000000000000000" pitchFamily="2" charset="2"/>
              </a:rPr>
              <a:t> erstellt und dann auf die </a:t>
            </a:r>
            <a:r>
              <a:rPr lang="de-DE" dirty="0" err="1">
                <a:sym typeface="Wingdings" panose="05000000000000000000" pitchFamily="2" charset="2"/>
              </a:rPr>
              <a:t>sps</a:t>
            </a:r>
            <a:r>
              <a:rPr lang="de-DE" dirty="0">
                <a:sym typeface="Wingdings" panose="05000000000000000000" pitchFamily="2" charset="2"/>
              </a:rPr>
              <a:t> übertragen.</a:t>
            </a:r>
          </a:p>
          <a:p>
            <a:r>
              <a:rPr lang="de-DE" dirty="0">
                <a:sym typeface="Wingdings" panose="05000000000000000000" pitchFamily="2" charset="2"/>
              </a:rPr>
              <a:t>(immer zeigen)</a:t>
            </a:r>
          </a:p>
          <a:p>
            <a:r>
              <a:rPr lang="de-DE" dirty="0">
                <a:sym typeface="Wingdings" panose="05000000000000000000" pitchFamily="2" charset="2"/>
              </a:rPr>
              <a:t>Die </a:t>
            </a:r>
            <a:r>
              <a:rPr lang="de-DE" dirty="0" err="1">
                <a:sym typeface="Wingdings" panose="05000000000000000000" pitchFamily="2" charset="2"/>
              </a:rPr>
              <a:t>sps</a:t>
            </a:r>
            <a:r>
              <a:rPr lang="de-DE" dirty="0">
                <a:sym typeface="Wingdings" panose="05000000000000000000" pitchFamily="2" charset="2"/>
              </a:rPr>
              <a:t> liest im ersten schritt die signalzustände ein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und erstellt daraus ein Prozessabbild. -Hier hat jeder Eingang einen eignen Speicherplatz.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auf das Programmabbild zugreifen 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mit diesem das Programm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verarbeiten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Anweisungen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der Reihenfolge abarbeiten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Zustände der Ausgänge in einem Prozessabbild der Ausgänge speichern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nach der letzten Anweisung die Zustände an die Ausgänge weitergeben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Zyklische Bearbeitung</a:t>
            </a:r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931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Dies ist unsere SPS. Links seht ihr das PS-Modul ( die </a:t>
            </a:r>
            <a:r>
              <a:rPr lang="de-DE" dirty="0" err="1"/>
              <a:t>stromversorgung</a:t>
            </a:r>
            <a:r>
              <a:rPr lang="de-DE" dirty="0"/>
              <a:t>), </a:t>
            </a:r>
            <a:r>
              <a:rPr lang="de-DE" dirty="0" err="1"/>
              <a:t>dannbene</a:t>
            </a:r>
            <a:r>
              <a:rPr lang="de-DE" dirty="0"/>
              <a:t> von links nach rechts die </a:t>
            </a:r>
            <a:r>
              <a:rPr lang="de-DE" dirty="0" err="1"/>
              <a:t>cpu</a:t>
            </a:r>
            <a:r>
              <a:rPr lang="de-DE" dirty="0"/>
              <a:t> (die </a:t>
            </a:r>
            <a:r>
              <a:rPr lang="de-DE" dirty="0" err="1"/>
              <a:t>verabrierutng</a:t>
            </a:r>
            <a:r>
              <a:rPr lang="de-DE" dirty="0"/>
              <a:t> </a:t>
            </a:r>
            <a:r>
              <a:rPr lang="de-DE" dirty="0" err="1"/>
              <a:t>einheit</a:t>
            </a:r>
            <a:r>
              <a:rPr lang="de-DE" dirty="0"/>
              <a:t>) dann die analogen ein und </a:t>
            </a:r>
            <a:r>
              <a:rPr lang="de-DE" dirty="0" err="1"/>
              <a:t>ausgänge</a:t>
            </a:r>
            <a:r>
              <a:rPr lang="de-DE" dirty="0"/>
              <a:t>, dann die digitalen ein und </a:t>
            </a:r>
            <a:r>
              <a:rPr lang="de-DE" dirty="0" err="1"/>
              <a:t>ausgänge</a:t>
            </a:r>
            <a:r>
              <a:rPr lang="de-DE" dirty="0"/>
              <a:t> (die ein und </a:t>
            </a:r>
            <a:r>
              <a:rPr lang="de-DE" dirty="0" err="1"/>
              <a:t>ausgabe</a:t>
            </a:r>
            <a:r>
              <a:rPr lang="de-DE" dirty="0"/>
              <a:t> baugruppe) und rechts das </a:t>
            </a:r>
            <a:r>
              <a:rPr lang="de-DE" dirty="0" err="1"/>
              <a:t>Kommunikations</a:t>
            </a:r>
            <a:r>
              <a:rPr lang="de-DE" dirty="0"/>
              <a:t> </a:t>
            </a:r>
            <a:r>
              <a:rPr lang="de-DE" dirty="0" err="1"/>
              <a:t>modul</a:t>
            </a:r>
            <a:r>
              <a:rPr lang="de-DE" dirty="0"/>
              <a:t> mit dem RS 232 </a:t>
            </a:r>
            <a:r>
              <a:rPr lang="de-DE" dirty="0" err="1"/>
              <a:t>schnitstelle</a:t>
            </a:r>
            <a:r>
              <a:rPr lang="de-DE" dirty="0"/>
              <a:t>. (darüber kommunizieren wir mit der </a:t>
            </a:r>
            <a:r>
              <a:rPr lang="de-DE" dirty="0" err="1"/>
              <a:t>sps</a:t>
            </a:r>
            <a:r>
              <a:rPr lang="de-DE" dirty="0"/>
              <a:t> und h-term)</a:t>
            </a:r>
          </a:p>
          <a:p>
            <a:r>
              <a:rPr lang="de-DE" dirty="0"/>
              <a:t>Was macht die </a:t>
            </a:r>
            <a:r>
              <a:rPr lang="de-DE" dirty="0" err="1"/>
              <a:t>siemens</a:t>
            </a:r>
            <a:r>
              <a:rPr lang="de-DE" dirty="0"/>
              <a:t> s7-400 nun besonders. Zum einen lässt sich diese </a:t>
            </a:r>
            <a:r>
              <a:rPr lang="de-DE" dirty="0" err="1"/>
              <a:t>sps</a:t>
            </a:r>
            <a:r>
              <a:rPr lang="de-DE" dirty="0"/>
              <a:t> immer durch weitere </a:t>
            </a:r>
            <a:r>
              <a:rPr lang="de-DE" dirty="0" err="1"/>
              <a:t>module</a:t>
            </a:r>
            <a:r>
              <a:rPr lang="de-DE" dirty="0"/>
              <a:t> erweitern. Dies ist in unserem fall </a:t>
            </a:r>
            <a:r>
              <a:rPr lang="de-DE" dirty="0" err="1"/>
              <a:t>z.b</a:t>
            </a:r>
            <a:r>
              <a:rPr lang="de-DE" dirty="0"/>
              <a:t> das </a:t>
            </a:r>
            <a:r>
              <a:rPr lang="de-DE" dirty="0" err="1"/>
              <a:t>kommunikationsmodul</a:t>
            </a:r>
            <a:r>
              <a:rPr lang="de-DE" dirty="0"/>
              <a:t> mit der rs232 </a:t>
            </a:r>
            <a:r>
              <a:rPr lang="de-DE" dirty="0" err="1"/>
              <a:t>schnittstelle</a:t>
            </a:r>
            <a:r>
              <a:rPr lang="de-DE" dirty="0"/>
              <a:t>. Durch diese modulare </a:t>
            </a:r>
            <a:r>
              <a:rPr lang="de-DE" dirty="0" err="1"/>
              <a:t>erweiterbarkeit</a:t>
            </a:r>
            <a:r>
              <a:rPr lang="de-DE" dirty="0"/>
              <a:t> ist die </a:t>
            </a:r>
            <a:r>
              <a:rPr lang="de-DE" dirty="0" err="1"/>
              <a:t>siemens</a:t>
            </a:r>
            <a:r>
              <a:rPr lang="de-DE" dirty="0"/>
              <a:t> </a:t>
            </a:r>
            <a:r>
              <a:rPr lang="de-DE" dirty="0" err="1"/>
              <a:t>sps</a:t>
            </a:r>
            <a:r>
              <a:rPr lang="de-DE" dirty="0"/>
              <a:t> auch sehr </a:t>
            </a:r>
            <a:r>
              <a:rPr lang="de-DE" dirty="0" err="1"/>
              <a:t>flexibiel</a:t>
            </a:r>
            <a:r>
              <a:rPr lang="de-DE" dirty="0"/>
              <a:t> in ihren einsatzgebieten. Dann ist noch eine </a:t>
            </a:r>
            <a:r>
              <a:rPr lang="de-DE" dirty="0" err="1"/>
              <a:t>besonderheit</a:t>
            </a:r>
            <a:r>
              <a:rPr lang="de-DE" dirty="0"/>
              <a:t> das man die </a:t>
            </a:r>
            <a:r>
              <a:rPr lang="de-DE" dirty="0" err="1"/>
              <a:t>module</a:t>
            </a:r>
            <a:r>
              <a:rPr lang="de-DE" dirty="0"/>
              <a:t> unter </a:t>
            </a:r>
            <a:r>
              <a:rPr lang="de-DE" dirty="0" err="1"/>
              <a:t>spannung</a:t>
            </a:r>
            <a:r>
              <a:rPr lang="de-DE" dirty="0"/>
              <a:t> zeihen kann und </a:t>
            </a:r>
            <a:r>
              <a:rPr lang="de-DE" dirty="0" err="1"/>
              <a:t>austasuchen</a:t>
            </a:r>
            <a:r>
              <a:rPr lang="de-DE" dirty="0"/>
              <a:t> kann(dies nennt man dann </a:t>
            </a:r>
            <a:r>
              <a:rPr lang="de-DE" dirty="0" err="1"/>
              <a:t>hot</a:t>
            </a:r>
            <a:r>
              <a:rPr lang="de-DE" dirty="0"/>
              <a:t> </a:t>
            </a:r>
            <a:r>
              <a:rPr lang="de-DE" dirty="0" err="1"/>
              <a:t>swapping</a:t>
            </a:r>
            <a:r>
              <a:rPr lang="de-DE" dirty="0"/>
              <a:t>). Anlagenerweiterungen oder Baugruppentauschvorgänge sind somit während des Betriebs möglich. Der </a:t>
            </a:r>
            <a:r>
              <a:rPr lang="de-DE" dirty="0" err="1"/>
              <a:t>hersateller</a:t>
            </a:r>
            <a:r>
              <a:rPr lang="de-DE" dirty="0"/>
              <a:t> </a:t>
            </a:r>
            <a:r>
              <a:rPr lang="de-DE" dirty="0" err="1"/>
              <a:t>siemens</a:t>
            </a:r>
            <a:r>
              <a:rPr lang="de-DE" dirty="0"/>
              <a:t> hat auch den </a:t>
            </a:r>
            <a:r>
              <a:rPr lang="de-DE" dirty="0" err="1"/>
              <a:t>vorteil</a:t>
            </a:r>
            <a:r>
              <a:rPr lang="de-DE" dirty="0"/>
              <a:t> das dieser langjährlich </a:t>
            </a:r>
            <a:r>
              <a:rPr lang="de-DE" dirty="0" err="1"/>
              <a:t>ersatzteile</a:t>
            </a:r>
            <a:r>
              <a:rPr lang="de-DE" dirty="0"/>
              <a:t> bestellbar hat. So kann man im falle eines defektes von nur einem teil. Ein neues teil bestellen und muss nicht ein komplett neue </a:t>
            </a:r>
            <a:r>
              <a:rPr lang="de-DE" dirty="0" err="1"/>
              <a:t>sps</a:t>
            </a:r>
            <a:r>
              <a:rPr lang="de-DE" dirty="0"/>
              <a:t> kaufen. Eine </a:t>
            </a:r>
            <a:r>
              <a:rPr lang="de-DE" dirty="0" err="1"/>
              <a:t>siemens</a:t>
            </a:r>
            <a:r>
              <a:rPr lang="de-DE" dirty="0"/>
              <a:t> </a:t>
            </a:r>
            <a:r>
              <a:rPr lang="de-DE" dirty="0" err="1"/>
              <a:t>sps</a:t>
            </a:r>
            <a:r>
              <a:rPr lang="de-DE" dirty="0"/>
              <a:t> ist auch sehr robust, </a:t>
            </a:r>
            <a:r>
              <a:rPr lang="de-DE" dirty="0" err="1"/>
              <a:t>z.b.</a:t>
            </a:r>
            <a:r>
              <a:rPr lang="de-DE" dirty="0"/>
              <a:t> </a:t>
            </a:r>
            <a:r>
              <a:rPr lang="de-DE" dirty="0" err="1"/>
              <a:t>gubt</a:t>
            </a:r>
            <a:r>
              <a:rPr lang="de-DE" dirty="0"/>
              <a:t> es auch spezielle </a:t>
            </a:r>
            <a:r>
              <a:rPr lang="de-DE" dirty="0" err="1"/>
              <a:t>sps</a:t>
            </a:r>
            <a:r>
              <a:rPr lang="de-DE" dirty="0"/>
              <a:t> die für eine hohe </a:t>
            </a:r>
            <a:r>
              <a:rPr lang="de-DE" dirty="0" err="1"/>
              <a:t>luftfeuigkeit</a:t>
            </a:r>
            <a:r>
              <a:rPr lang="de-DE" dirty="0"/>
              <a:t> mit </a:t>
            </a:r>
            <a:r>
              <a:rPr lang="de-DE" dirty="0" err="1"/>
              <a:t>kondenswasser</a:t>
            </a:r>
            <a:r>
              <a:rPr lang="de-DE" dirty="0"/>
              <a:t> geeignet ist. Die </a:t>
            </a:r>
            <a:r>
              <a:rPr lang="de-DE" dirty="0" err="1"/>
              <a:t>diagnose</a:t>
            </a:r>
            <a:r>
              <a:rPr lang="de-DE" dirty="0"/>
              <a:t> ist zudem bei einer </a:t>
            </a:r>
            <a:r>
              <a:rPr lang="de-DE" dirty="0" err="1"/>
              <a:t>siemens</a:t>
            </a:r>
            <a:r>
              <a:rPr lang="de-DE" dirty="0"/>
              <a:t> </a:t>
            </a:r>
            <a:r>
              <a:rPr lang="de-DE" dirty="0" err="1"/>
              <a:t>sps</a:t>
            </a:r>
            <a:r>
              <a:rPr lang="de-DE" dirty="0"/>
              <a:t> sehr gut </a:t>
            </a:r>
            <a:r>
              <a:rPr lang="de-DE" dirty="0" err="1"/>
              <a:t>realisiertbar</a:t>
            </a:r>
            <a:r>
              <a:rPr lang="de-DE" dirty="0"/>
              <a:t> durch </a:t>
            </a:r>
            <a:r>
              <a:rPr lang="de-DE" dirty="0" err="1"/>
              <a:t>fernwarungen</a:t>
            </a:r>
            <a:r>
              <a:rPr lang="de-DE" dirty="0"/>
              <a:t> </a:t>
            </a:r>
            <a:r>
              <a:rPr lang="de-DE" dirty="0" err="1"/>
              <a:t>z.b.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051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noch einmal das </a:t>
            </a:r>
            <a:r>
              <a:rPr lang="de-DE" dirty="0" err="1"/>
              <a:t>kommunikationsmodul</a:t>
            </a:r>
            <a:r>
              <a:rPr lang="de-DE" dirty="0"/>
              <a:t> etwas größer dargestellt. Wenn man dieses </a:t>
            </a:r>
            <a:r>
              <a:rPr lang="de-DE" dirty="0" err="1"/>
              <a:t>modull</a:t>
            </a:r>
            <a:r>
              <a:rPr lang="de-DE" dirty="0"/>
              <a:t> aufklappt, ist dort ist der rs232 </a:t>
            </a:r>
            <a:r>
              <a:rPr lang="de-DE" dirty="0" err="1"/>
              <a:t>anschluss</a:t>
            </a:r>
            <a:r>
              <a:rPr lang="de-DE" dirty="0"/>
              <a:t> (zeigen)</a:t>
            </a:r>
          </a:p>
          <a:p>
            <a:r>
              <a:rPr lang="de-DE" dirty="0"/>
              <a:t>Wie man nun bei der </a:t>
            </a:r>
            <a:r>
              <a:rPr lang="de-DE" dirty="0" err="1"/>
              <a:t>programmierung</a:t>
            </a:r>
            <a:r>
              <a:rPr lang="de-DE" dirty="0"/>
              <a:t> im </a:t>
            </a:r>
            <a:r>
              <a:rPr lang="de-DE" dirty="0" err="1"/>
              <a:t>tia-protal</a:t>
            </a:r>
            <a:r>
              <a:rPr lang="de-DE" dirty="0"/>
              <a:t> vorgeht wird </a:t>
            </a:r>
            <a:r>
              <a:rPr lang="de-DE" dirty="0" err="1"/>
              <a:t>luca</a:t>
            </a:r>
            <a:r>
              <a:rPr lang="de-DE" dirty="0"/>
              <a:t> euch nun genauer zeigen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4330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Hochsprache und wie genau man programmiert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901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Hochsprache und wie genau man programmiert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84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Hochsprache und wie genau man programmiert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E6540-DBC8-1449-A578-CCAD6D2991B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73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4002" y="1438813"/>
            <a:ext cx="10027213" cy="1470025"/>
          </a:xfrm>
        </p:spPr>
        <p:txBody>
          <a:bodyPr>
            <a:normAutofit/>
          </a:bodyPr>
          <a:lstStyle>
            <a:lvl1pPr algn="l">
              <a:defRPr sz="4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64002" y="3176700"/>
            <a:ext cx="10027213" cy="2254848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864000" y="6492816"/>
            <a:ext cx="2844800" cy="1119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31200" y="6493481"/>
            <a:ext cx="284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12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E3445-959C-4840-857B-0726FC3AABF6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536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D16519-39B1-594B-9118-53EDDEBB1F38}" type="datetime1">
              <a:rPr lang="de-DE" smtClean="0"/>
              <a:pPr/>
              <a:t>17.12.2019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69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864000" y="6492816"/>
            <a:ext cx="2844800" cy="1119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31200" y="6493481"/>
            <a:ext cx="284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26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4AFB14-23E0-1F4C-A6C5-95691F2AB521}" type="datetime1">
              <a:rPr lang="de-DE" smtClean="0"/>
              <a:pPr/>
              <a:t>17.12.2019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06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0EEAD-2E33-CB41-913B-6235DD169CF5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96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16E645A-B693-BB43-8646-3B1C1BAD48BE}" type="datetime1">
              <a:rPr lang="de-DE" smtClean="0"/>
              <a:pPr/>
              <a:t>17.12.2019</a:t>
            </a:fld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63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E94868-D7B6-2349-81F6-28D3E8C9671D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08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ECBFB4-2031-A542-A2EF-20BD4D9E5256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44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188818-9833-2C4A-8849-8268EC11202B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067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204BE1-0C38-F948-9EB8-8FC2670177F0}" type="datetime1">
              <a:rPr lang="de-DE" smtClean="0"/>
              <a:pPr/>
              <a:t>17.12.2019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75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648000"/>
            <a:ext cx="11376000" cy="56700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64000" y="745650"/>
            <a:ext cx="102339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64000" y="2021181"/>
            <a:ext cx="10233909" cy="4104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64000" y="6492816"/>
            <a:ext cx="2844800" cy="1119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31200" y="6493481"/>
            <a:ext cx="284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HSHL_Logo_horizontal_RGB_Sequenz_Animation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223201"/>
            <a:ext cx="1872000" cy="2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9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7844" y="1335564"/>
            <a:ext cx="7876311" cy="2084676"/>
          </a:xfrm>
        </p:spPr>
        <p:txBody>
          <a:bodyPr>
            <a:noAutofit/>
          </a:bodyPr>
          <a:lstStyle/>
          <a:p>
            <a:pPr algn="ctr"/>
            <a:r>
              <a:rPr lang="de-DE" sz="4500" dirty="0">
                <a:latin typeface="Arial" panose="020B0604020202020204" pitchFamily="34" charset="0"/>
                <a:cs typeface="Arial" panose="020B0604020202020204" pitchFamily="34" charset="0"/>
              </a:rPr>
              <a:t>Abschlusspräsentation </a:t>
            </a:r>
            <a:br>
              <a:rPr lang="de-DE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500" dirty="0">
                <a:latin typeface="Arial" panose="020B0604020202020204" pitchFamily="34" charset="0"/>
                <a:cs typeface="Arial" panose="020B0604020202020204" pitchFamily="34" charset="0"/>
              </a:rPr>
              <a:t>Praktikum Produktionstechnik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0083" y="3862303"/>
            <a:ext cx="11117178" cy="2843100"/>
          </a:xfrm>
        </p:spPr>
        <p:txBody>
          <a:bodyPr>
            <a:normAutofit/>
          </a:bodyPr>
          <a:lstStyle/>
          <a:p>
            <a:pPr algn="ctr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Ansteuerung der Achsen mit einer SPS von Siemens und dem Programm TIA-Portal</a:t>
            </a:r>
          </a:p>
          <a:p>
            <a:pPr algn="ctr"/>
            <a:endParaRPr lang="de-DE" sz="2000" dirty="0">
              <a:sym typeface="Wingdings" panose="05000000000000000000" pitchFamily="2" charset="2"/>
            </a:endParaRPr>
          </a:p>
          <a:p>
            <a:pPr algn="ctr"/>
            <a:endParaRPr lang="de-DE" sz="2000" dirty="0">
              <a:sym typeface="Wingdings" panose="05000000000000000000" pitchFamily="2" charset="2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Von: Pia Dommen und Luca Riering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28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5" y="-179315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Programmieren im TIA-Portal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AE30BD-C917-4F7C-B3D2-C61BD3FBC830}"/>
              </a:ext>
            </a:extLst>
          </p:cNvPr>
          <p:cNvSpPr/>
          <p:nvPr/>
        </p:nvSpPr>
        <p:spPr>
          <a:xfrm>
            <a:off x="-738801" y="717657"/>
            <a:ext cx="7068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SIEMENS Totally Integrated Automation Portal (TIA-Portal)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Screenshot, Computer, drinnen, Schreibtisch enthält.&#10;&#10;Automatisch generierte Beschreibung">
            <a:extLst>
              <a:ext uri="{FF2B5EF4-FFF2-40B4-BE49-F238E27FC236}">
                <a16:creationId xmlns:a16="http://schemas.microsoft.com/office/drawing/2014/main" id="{C349F2AD-FAE9-489F-A28B-8AD0E7A03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0"/>
          <a:stretch/>
        </p:blipFill>
        <p:spPr>
          <a:xfrm>
            <a:off x="1541022" y="1010490"/>
            <a:ext cx="8084242" cy="52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13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5" y="-179315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Programmieren im TIA-Portal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AE30BD-C917-4F7C-B3D2-C61BD3FBC830}"/>
              </a:ext>
            </a:extLst>
          </p:cNvPr>
          <p:cNvSpPr/>
          <p:nvPr/>
        </p:nvSpPr>
        <p:spPr>
          <a:xfrm>
            <a:off x="-738801" y="717657"/>
            <a:ext cx="7068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SIEMENS Totally Integrated Automation Portal (TIA-Portal)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 descr="Ein Bild, das Screenshot, Computer, drinnen, Laptop enthält.&#10;&#10;Automatisch generierte Beschreibung">
            <a:extLst>
              <a:ext uri="{FF2B5EF4-FFF2-40B4-BE49-F238E27FC236}">
                <a16:creationId xmlns:a16="http://schemas.microsoft.com/office/drawing/2014/main" id="{0E8ECD4C-AA7D-40ED-B575-E823F1820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9"/>
          <a:stretch/>
        </p:blipFill>
        <p:spPr>
          <a:xfrm>
            <a:off x="1864894" y="1128785"/>
            <a:ext cx="7718491" cy="510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5" y="-179315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Programmieren im TIA-Portal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AE30BD-C917-4F7C-B3D2-C61BD3FBC830}"/>
              </a:ext>
            </a:extLst>
          </p:cNvPr>
          <p:cNvSpPr/>
          <p:nvPr/>
        </p:nvSpPr>
        <p:spPr>
          <a:xfrm>
            <a:off x="-738801" y="717657"/>
            <a:ext cx="7068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SIEMENS Totally Integrated Automation Portal (TIA-Portal)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Screenshot, drinnen, Computer, LKW enthält.&#10;&#10;Automatisch generierte Beschreibung">
            <a:extLst>
              <a:ext uri="{FF2B5EF4-FFF2-40B4-BE49-F238E27FC236}">
                <a16:creationId xmlns:a16="http://schemas.microsoft.com/office/drawing/2014/main" id="{4FC31EB2-DB8A-430A-BF80-9B8924EDB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6"/>
          <a:stretch/>
        </p:blipFill>
        <p:spPr>
          <a:xfrm>
            <a:off x="2057400" y="1059600"/>
            <a:ext cx="7677150" cy="50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67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5" y="-179315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Programmieren im TIA-Portal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AE30BD-C917-4F7C-B3D2-C61BD3FBC830}"/>
              </a:ext>
            </a:extLst>
          </p:cNvPr>
          <p:cNvSpPr/>
          <p:nvPr/>
        </p:nvSpPr>
        <p:spPr>
          <a:xfrm>
            <a:off x="-738801" y="717657"/>
            <a:ext cx="7068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SIEMENS Totally Integrated Automation Portal (TIA-Portal)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Screenshot, Computer, drinnen, Laptop enthält.&#10;&#10;Automatisch generierte Beschreibung">
            <a:extLst>
              <a:ext uri="{FF2B5EF4-FFF2-40B4-BE49-F238E27FC236}">
                <a16:creationId xmlns:a16="http://schemas.microsoft.com/office/drawing/2014/main" id="{55255057-0906-4B03-A28D-0181FF859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5"/>
          <a:stretch/>
        </p:blipFill>
        <p:spPr>
          <a:xfrm>
            <a:off x="1895753" y="1056211"/>
            <a:ext cx="7732091" cy="517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51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61" y="-191926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14</a:t>
            </a:fld>
            <a:endParaRPr lang="de-DE" dirty="0"/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9C966398-96F7-4167-9910-4094C7A64F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259702"/>
              </p:ext>
            </p:extLst>
          </p:nvPr>
        </p:nvGraphicFramePr>
        <p:xfrm>
          <a:off x="1973943" y="951074"/>
          <a:ext cx="8128000" cy="5122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7220E36F-DB54-4F93-B920-9A52EB259E3A}"/>
              </a:ext>
            </a:extLst>
          </p:cNvPr>
          <p:cNvSpPr txBox="1"/>
          <p:nvPr/>
        </p:nvSpPr>
        <p:spPr>
          <a:xfrm>
            <a:off x="1271587" y="1307476"/>
            <a:ext cx="28448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Anforderungsdefinition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3A6148F-6403-417A-8B17-9C9FEA9B5B1D}"/>
              </a:ext>
            </a:extLst>
          </p:cNvPr>
          <p:cNvSpPr txBox="1"/>
          <p:nvPr/>
        </p:nvSpPr>
        <p:spPr>
          <a:xfrm>
            <a:off x="2416175" y="2160968"/>
            <a:ext cx="30375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Funktionaler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Systementwurf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756B0AE-3D5A-4C41-98C7-1261E688D51F}"/>
              </a:ext>
            </a:extLst>
          </p:cNvPr>
          <p:cNvSpPr txBox="1"/>
          <p:nvPr/>
        </p:nvSpPr>
        <p:spPr>
          <a:xfrm>
            <a:off x="3302000" y="3237976"/>
            <a:ext cx="215174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Technischer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Systementwurf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B9C0429-D18D-436C-AA07-7475A5CC8E48}"/>
              </a:ext>
            </a:extLst>
          </p:cNvPr>
          <p:cNvSpPr txBox="1"/>
          <p:nvPr/>
        </p:nvSpPr>
        <p:spPr>
          <a:xfrm>
            <a:off x="4044950" y="4314984"/>
            <a:ext cx="184785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Komponenten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Spezifikation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0CB0E10-1D5D-415B-9426-1AA0A4D00AE4}"/>
              </a:ext>
            </a:extLst>
          </p:cNvPr>
          <p:cNvSpPr txBox="1"/>
          <p:nvPr/>
        </p:nvSpPr>
        <p:spPr>
          <a:xfrm>
            <a:off x="5330826" y="5299659"/>
            <a:ext cx="167957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2343F1-3AD7-4B6E-BD8F-8AAADF84AC9C}"/>
              </a:ext>
            </a:extLst>
          </p:cNvPr>
          <p:cNvSpPr txBox="1"/>
          <p:nvPr/>
        </p:nvSpPr>
        <p:spPr>
          <a:xfrm>
            <a:off x="5892800" y="4453483"/>
            <a:ext cx="235857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Komponententest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F49E42-6119-4CCD-90D0-A16531A1891E}"/>
              </a:ext>
            </a:extLst>
          </p:cNvPr>
          <p:cNvSpPr txBox="1"/>
          <p:nvPr/>
        </p:nvSpPr>
        <p:spPr>
          <a:xfrm>
            <a:off x="6826249" y="3376475"/>
            <a:ext cx="2045607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Integrationstest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2257CFC-0252-4CFD-B587-051C1ED7FDA0}"/>
              </a:ext>
            </a:extLst>
          </p:cNvPr>
          <p:cNvSpPr txBox="1"/>
          <p:nvPr/>
        </p:nvSpPr>
        <p:spPr>
          <a:xfrm>
            <a:off x="8081281" y="2398731"/>
            <a:ext cx="169454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Abnahmetest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BE932E7-ED7A-4066-80FA-04F1CCB5A937}"/>
              </a:ext>
            </a:extLst>
          </p:cNvPr>
          <p:cNvSpPr txBox="1"/>
          <p:nvPr/>
        </p:nvSpPr>
        <p:spPr>
          <a:xfrm>
            <a:off x="9019084" y="1370863"/>
            <a:ext cx="157298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Systemtest</a:t>
            </a:r>
          </a:p>
        </p:txBody>
      </p:sp>
    </p:spTree>
    <p:extLst>
      <p:ext uri="{BB962C8B-B14F-4D97-AF65-F5344CB8AC3E}">
        <p14:creationId xmlns:p14="http://schemas.microsoft.com/office/powerpoint/2010/main" val="328588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15A100F-D254-43B7-8D65-34B1911EB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28" y="704418"/>
            <a:ext cx="4917672" cy="28356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BF9511-7E8C-4DB0-8C87-FCA47B8DE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-190950"/>
            <a:ext cx="9162316" cy="1143000"/>
          </a:xfrm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0FDF32-B856-4ED5-BFDB-6341B901C6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FDFEE9-84CC-4D37-AC5E-D5C0D7BC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07787270-06B8-46FF-86E4-FAD06D5D4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8" y="704418"/>
            <a:ext cx="10515600" cy="54491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/>
              <a:t>Anforderungsdefinition: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Einarbeitung in das Projekt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Anforderungen gesammelt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Anforderungen aufstellen </a:t>
            </a:r>
            <a:r>
              <a:rPr lang="de-DE" sz="2000" dirty="0">
                <a:sym typeface="Wingdings" panose="05000000000000000000" pitchFamily="2" charset="2"/>
              </a:rPr>
              <a:t> Anforderungsliste in Excel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1" dirty="0"/>
              <a:t>Funktionaler Systementwurf: 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Systemstruktur ermitteln (lösungsneutral)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Grobe Funktion des Projektes festgelegt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1" dirty="0"/>
              <a:t>Technischer Systementwurf: 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Zerlegen des Systems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Festlegen von Schnittstellen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000" dirty="0">
              <a:sym typeface="Wingdings" panose="05000000000000000000" pitchFamily="2" charset="2"/>
            </a:endParaRPr>
          </a:p>
          <a:p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99148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A4A16-F779-48F7-94B3-9A7B5D06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09" y="-297657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1C5B2C-BE30-4AE0-A977-322984317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09" y="756184"/>
            <a:ext cx="10233909" cy="541840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de-DE" sz="2000" b="1" dirty="0"/>
              <a:t>Komponentenspezifikation: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Recherchieren in den Datenblättern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Festlegen der Komponenten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Erstellen der Einkaufsliste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Erstellen der Variablentabelle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Programmablauf festgelegt</a:t>
            </a:r>
          </a:p>
          <a:p>
            <a:pPr lvl="2"/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06C8BF-4A60-4ADB-95B1-7C2D235E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289" y="756184"/>
            <a:ext cx="4844465" cy="27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FF88797-0C0B-4ECE-822E-C85D4821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745" y="683410"/>
            <a:ext cx="2954010" cy="17005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8A4A16-F779-48F7-94B3-9A7B5D06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09" y="-297657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1C5B2C-BE30-4AE0-A977-322984317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54" y="683409"/>
            <a:ext cx="10233909" cy="541840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/>
              <a:t>Verwendete Hilfssoftware: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Hterm</a:t>
            </a: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0" indent="0">
              <a:lnSpc>
                <a:spcPct val="150000"/>
              </a:lnSpc>
              <a:buNone/>
            </a:pPr>
            <a:endParaRPr lang="de-DE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b="11143"/>
          <a:stretch/>
        </p:blipFill>
        <p:spPr>
          <a:xfrm>
            <a:off x="1081303" y="1642547"/>
            <a:ext cx="7703638" cy="45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FF88797-0C0B-4ECE-822E-C85D4821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745" y="683410"/>
            <a:ext cx="2954010" cy="17005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8A4A16-F779-48F7-94B3-9A7B5D06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09" y="-297657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1C5B2C-BE30-4AE0-A977-322984317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54" y="683409"/>
            <a:ext cx="10233909" cy="541840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b="1" dirty="0"/>
              <a:t>Verwendete Hilfssoftware: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NX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0" indent="0">
              <a:lnSpc>
                <a:spcPct val="150000"/>
              </a:lnSpc>
              <a:buNone/>
            </a:pP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C67DD2-F57D-4C5F-A9C5-84CFFE28C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54" y="1898533"/>
            <a:ext cx="8147416" cy="42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A4A16-F779-48F7-94B3-9A7B5D06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31" y="-297657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042711C-935D-451D-8F33-A3C0619CE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31" y="712344"/>
            <a:ext cx="10233909" cy="4104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/>
              <a:t>Gehäuse:</a:t>
            </a:r>
          </a:p>
          <a:p>
            <a:r>
              <a:rPr lang="de-DE" sz="2000" dirty="0"/>
              <a:t>Konstruktion mit Siemens NX</a:t>
            </a:r>
          </a:p>
          <a:p>
            <a:r>
              <a:rPr lang="de-DE" sz="2000" dirty="0"/>
              <a:t>3D-Druck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EB8612D-EC1F-474E-826D-E26E272F8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36" b="6452"/>
          <a:stretch/>
        </p:blipFill>
        <p:spPr>
          <a:xfrm>
            <a:off x="4983947" y="3688350"/>
            <a:ext cx="6055325" cy="22579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E143F11-ED71-43D4-A7E5-907B79026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39" y="2296887"/>
            <a:ext cx="4489329" cy="353044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4D7EFD6-0E11-480E-92F8-4EB48A692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629" y="717938"/>
            <a:ext cx="3966347" cy="22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-206316"/>
            <a:ext cx="7675432" cy="1143000"/>
          </a:xfrm>
        </p:spPr>
        <p:txBody>
          <a:bodyPr>
            <a:normAutofit/>
          </a:bodyPr>
          <a:lstStyle/>
          <a:p>
            <a:r>
              <a:rPr lang="de-DE" sz="3200" dirty="0"/>
              <a:t>Inhalt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4D39C5F-93AF-4FCE-9CD3-55D646D4DDE6}"/>
              </a:ext>
            </a:extLst>
          </p:cNvPr>
          <p:cNvSpPr txBox="1">
            <a:spLocks/>
          </p:cNvSpPr>
          <p:nvPr/>
        </p:nvSpPr>
        <p:spPr>
          <a:xfrm>
            <a:off x="723154" y="9366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16000" y="863882"/>
            <a:ext cx="99290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Grundlagen der Siemens SPS und des Programmes TIA-Portal</a:t>
            </a:r>
          </a:p>
          <a:p>
            <a:pPr lvl="1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Schritt für Schritt  Erläuterung der Vorgehensweise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Arbeitsergebnis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Hürden waren zu nehmen?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haben konnten wir lernen?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Aktiver Lernanteil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116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A4A16-F779-48F7-94B3-9A7B5D06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31" y="-297657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0ECE53E-7DD2-4EEE-B679-126870DC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31" y="691755"/>
            <a:ext cx="10233909" cy="5454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/>
              <a:t>Optokoppler-Schaltung:</a:t>
            </a:r>
          </a:p>
          <a:p>
            <a:endParaRPr lang="de-DE" sz="2000" b="1" dirty="0"/>
          </a:p>
          <a:p>
            <a:endParaRPr lang="de-DE" sz="20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ECF1BB-BD54-40C7-A157-CE5FC95C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99" y="2077102"/>
            <a:ext cx="6045391" cy="33551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444704-B7C4-4AFF-8FA2-0E6F6B45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552" y="691755"/>
            <a:ext cx="4120689" cy="237445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4225E2B-8B18-4758-B309-469A56C249FB}"/>
              </a:ext>
            </a:extLst>
          </p:cNvPr>
          <p:cNvSpPr txBox="1"/>
          <p:nvPr/>
        </p:nvSpPr>
        <p:spPr>
          <a:xfrm>
            <a:off x="6780847" y="5432294"/>
            <a:ext cx="1204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34883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E81C4A-07C5-4E16-BFEA-24372220E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775" y="690141"/>
            <a:ext cx="3019063" cy="17396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8A4A16-F779-48F7-94B3-9A7B5D06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31" y="-297657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2C1D9469-BA92-4C89-AEF6-E487DB25DC43}"/>
              </a:ext>
            </a:extLst>
          </p:cNvPr>
          <p:cNvSpPr/>
          <p:nvPr/>
        </p:nvSpPr>
        <p:spPr>
          <a:xfrm>
            <a:off x="679531" y="1370297"/>
            <a:ext cx="2133600" cy="519596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Read RS232 ASCII</a:t>
            </a:r>
          </a:p>
        </p:txBody>
      </p:sp>
      <p:sp>
        <p:nvSpPr>
          <p:cNvPr id="35" name="Flussdiagramm: Verzweigung 34">
            <a:extLst>
              <a:ext uri="{FF2B5EF4-FFF2-40B4-BE49-F238E27FC236}">
                <a16:creationId xmlns:a16="http://schemas.microsoft.com/office/drawing/2014/main" id="{665F0EE7-6F35-48E7-A78B-2076743642D4}"/>
              </a:ext>
            </a:extLst>
          </p:cNvPr>
          <p:cNvSpPr/>
          <p:nvPr/>
        </p:nvSpPr>
        <p:spPr>
          <a:xfrm>
            <a:off x="474124" y="3181430"/>
            <a:ext cx="2531165" cy="835442"/>
          </a:xfrm>
          <a:prstGeom prst="flowChartDecision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If</a:t>
            </a:r>
            <a:r>
              <a:rPr lang="de-DE" sz="1600" dirty="0"/>
              <a:t> </a:t>
            </a:r>
            <a:r>
              <a:rPr lang="de-DE" sz="1600" dirty="0" err="1"/>
              <a:t>first</a:t>
            </a:r>
            <a:r>
              <a:rPr lang="de-DE" sz="1600" dirty="0"/>
              <a:t> Character == ‚X‘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AED4F11-6B37-4307-94F5-C98AC8195159}"/>
              </a:ext>
            </a:extLst>
          </p:cNvPr>
          <p:cNvSpPr/>
          <p:nvPr/>
        </p:nvSpPr>
        <p:spPr>
          <a:xfrm>
            <a:off x="268714" y="4640307"/>
            <a:ext cx="2941984" cy="720774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Calculate</a:t>
            </a:r>
            <a:r>
              <a:rPr lang="de-DE" sz="1600" dirty="0"/>
              <a:t> </a:t>
            </a:r>
            <a:r>
              <a:rPr lang="de-DE" sz="1600" dirty="0" err="1"/>
              <a:t>steps</a:t>
            </a:r>
            <a:r>
              <a:rPr lang="de-DE" sz="1600" dirty="0"/>
              <a:t> and </a:t>
            </a:r>
            <a:r>
              <a:rPr lang="de-DE" sz="1600" dirty="0" err="1"/>
              <a:t>velocity</a:t>
            </a:r>
            <a:endParaRPr lang="de-DE" sz="1600" dirty="0"/>
          </a:p>
          <a:p>
            <a:pPr algn="ctr"/>
            <a:r>
              <a:rPr lang="de-DE" sz="1600" dirty="0"/>
              <a:t>Write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globalDB</a:t>
            </a:r>
            <a:endParaRPr lang="de-DE" sz="1600" dirty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6AACC49E-96BA-461C-9D23-8BB9174614D4}"/>
              </a:ext>
            </a:extLst>
          </p:cNvPr>
          <p:cNvSpPr/>
          <p:nvPr/>
        </p:nvSpPr>
        <p:spPr>
          <a:xfrm>
            <a:off x="3749620" y="4640307"/>
            <a:ext cx="2425148" cy="720774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Write </a:t>
            </a:r>
            <a:r>
              <a:rPr lang="de-DE" sz="1600" dirty="0" err="1"/>
              <a:t>position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in </a:t>
            </a:r>
            <a:r>
              <a:rPr lang="de-DE" sz="1600" dirty="0" err="1"/>
              <a:t>current</a:t>
            </a:r>
            <a:r>
              <a:rPr lang="de-DE" sz="1600" dirty="0"/>
              <a:t> </a:t>
            </a:r>
            <a:r>
              <a:rPr lang="de-DE" sz="1600" dirty="0" err="1"/>
              <a:t>position</a:t>
            </a:r>
            <a:endParaRPr lang="de-DE" sz="1600" dirty="0"/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4ACDC62B-6EFE-44DA-96C5-81FE929B00F6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 flipH="1">
            <a:off x="1739706" y="4016872"/>
            <a:ext cx="1" cy="62343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C5B515CA-F0CE-4675-8A3D-1FBE64B966C6}"/>
              </a:ext>
            </a:extLst>
          </p:cNvPr>
          <p:cNvCxnSpPr>
            <a:cxnSpLocks/>
            <a:stCxn id="35" idx="3"/>
            <a:endCxn id="37" idx="0"/>
          </p:cNvCxnSpPr>
          <p:nvPr/>
        </p:nvCxnSpPr>
        <p:spPr>
          <a:xfrm>
            <a:off x="3005289" y="3599151"/>
            <a:ext cx="1956905" cy="1041156"/>
          </a:xfrm>
          <a:prstGeom prst="bentConnector2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1A01C655-90D3-4990-9565-6935E7E85C1C}"/>
              </a:ext>
            </a:extLst>
          </p:cNvPr>
          <p:cNvSpPr txBox="1"/>
          <p:nvPr/>
        </p:nvSpPr>
        <p:spPr>
          <a:xfrm>
            <a:off x="3749620" y="3605711"/>
            <a:ext cx="5581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else</a:t>
            </a:r>
            <a:endParaRPr lang="de-DE" dirty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2B02A92-7AE5-47C4-91CF-D63A8A277CA6}"/>
              </a:ext>
            </a:extLst>
          </p:cNvPr>
          <p:cNvSpPr/>
          <p:nvPr/>
        </p:nvSpPr>
        <p:spPr>
          <a:xfrm>
            <a:off x="679531" y="2170947"/>
            <a:ext cx="2133600" cy="729428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Write </a:t>
            </a:r>
            <a:r>
              <a:rPr lang="de-DE" sz="1600" dirty="0" err="1"/>
              <a:t>data</a:t>
            </a:r>
            <a:r>
              <a:rPr lang="de-DE" sz="1600" dirty="0"/>
              <a:t> in </a:t>
            </a:r>
            <a:r>
              <a:rPr lang="de-DE" sz="1600" dirty="0" err="1"/>
              <a:t>temp</a:t>
            </a:r>
            <a:r>
              <a:rPr lang="de-DE" sz="1600" dirty="0"/>
              <a:t> </a:t>
            </a:r>
            <a:r>
              <a:rPr lang="de-DE" sz="1600" dirty="0" err="1"/>
              <a:t>array</a:t>
            </a:r>
            <a:endParaRPr lang="de-DE" sz="1600" dirty="0"/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D634E302-06F8-4967-91A8-BF8DEA18C702}"/>
              </a:ext>
            </a:extLst>
          </p:cNvPr>
          <p:cNvCxnSpPr>
            <a:cxnSpLocks/>
            <a:stCxn id="34" idx="2"/>
            <a:endCxn id="41" idx="0"/>
          </p:cNvCxnSpPr>
          <p:nvPr/>
        </p:nvCxnSpPr>
        <p:spPr>
          <a:xfrm>
            <a:off x="1746331" y="1889893"/>
            <a:ext cx="0" cy="28105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3BCDE5E-4265-4635-843B-AF26B61692B6}"/>
              </a:ext>
            </a:extLst>
          </p:cNvPr>
          <p:cNvCxnSpPr>
            <a:cxnSpLocks/>
            <a:stCxn id="41" idx="2"/>
            <a:endCxn id="35" idx="0"/>
          </p:cNvCxnSpPr>
          <p:nvPr/>
        </p:nvCxnSpPr>
        <p:spPr>
          <a:xfrm flipH="1">
            <a:off x="1739707" y="2900375"/>
            <a:ext cx="6624" cy="28105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6FC259B8-A88F-4635-A31E-D5E35CE468FE}"/>
              </a:ext>
            </a:extLst>
          </p:cNvPr>
          <p:cNvSpPr/>
          <p:nvPr/>
        </p:nvSpPr>
        <p:spPr>
          <a:xfrm>
            <a:off x="6551237" y="1364689"/>
            <a:ext cx="1676398" cy="315825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Read </a:t>
            </a:r>
            <a:r>
              <a:rPr lang="de-DE" sz="1600" dirty="0" err="1"/>
              <a:t>globalDB</a:t>
            </a:r>
            <a:endParaRPr lang="de-DE" sz="1600" dirty="0"/>
          </a:p>
        </p:txBody>
      </p:sp>
      <p:sp>
        <p:nvSpPr>
          <p:cNvPr id="45" name="Flussdiagramm: Verzweigung 44">
            <a:extLst>
              <a:ext uri="{FF2B5EF4-FFF2-40B4-BE49-F238E27FC236}">
                <a16:creationId xmlns:a16="http://schemas.microsoft.com/office/drawing/2014/main" id="{6D7AFF6F-E779-4855-8330-35AAF9B201EF}"/>
              </a:ext>
            </a:extLst>
          </p:cNvPr>
          <p:cNvSpPr/>
          <p:nvPr/>
        </p:nvSpPr>
        <p:spPr>
          <a:xfrm>
            <a:off x="6251819" y="2018718"/>
            <a:ext cx="2275230" cy="849894"/>
          </a:xfrm>
          <a:prstGeom prst="flowChartDecision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If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changed</a:t>
            </a:r>
            <a:endParaRPr lang="de-DE" sz="1600" dirty="0"/>
          </a:p>
        </p:txBody>
      </p:sp>
      <p:sp>
        <p:nvSpPr>
          <p:cNvPr id="46" name="Flussdiagramm: Verzweigung 45">
            <a:extLst>
              <a:ext uri="{FF2B5EF4-FFF2-40B4-BE49-F238E27FC236}">
                <a16:creationId xmlns:a16="http://schemas.microsoft.com/office/drawing/2014/main" id="{857015E1-8C63-40BE-B087-10F60136B313}"/>
              </a:ext>
            </a:extLst>
          </p:cNvPr>
          <p:cNvSpPr/>
          <p:nvPr/>
        </p:nvSpPr>
        <p:spPr>
          <a:xfrm>
            <a:off x="6123852" y="3187990"/>
            <a:ext cx="2531165" cy="835441"/>
          </a:xfrm>
          <a:prstGeom prst="flowChartDecision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If</a:t>
            </a:r>
            <a:r>
              <a:rPr lang="de-DE" sz="1600" dirty="0"/>
              <a:t> </a:t>
            </a:r>
            <a:r>
              <a:rPr lang="de-DE" sz="1600" dirty="0" err="1"/>
              <a:t>steps</a:t>
            </a:r>
            <a:r>
              <a:rPr lang="de-DE" sz="1600" dirty="0"/>
              <a:t> &gt; 0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71E3AE1F-187E-4565-9772-E72B237FFC6F}"/>
              </a:ext>
            </a:extLst>
          </p:cNvPr>
          <p:cNvCxnSpPr>
            <a:cxnSpLocks/>
            <a:stCxn id="44" idx="2"/>
            <a:endCxn id="45" idx="0"/>
          </p:cNvCxnSpPr>
          <p:nvPr/>
        </p:nvCxnSpPr>
        <p:spPr>
          <a:xfrm flipH="1">
            <a:off x="7389434" y="1680514"/>
            <a:ext cx="2" cy="33820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D49CEB82-3520-4352-B984-A40AF2E4F1E5}"/>
              </a:ext>
            </a:extLst>
          </p:cNvPr>
          <p:cNvCxnSpPr>
            <a:cxnSpLocks/>
            <a:stCxn id="45" idx="2"/>
            <a:endCxn id="46" idx="0"/>
          </p:cNvCxnSpPr>
          <p:nvPr/>
        </p:nvCxnSpPr>
        <p:spPr>
          <a:xfrm>
            <a:off x="7389434" y="2868612"/>
            <a:ext cx="1" cy="31937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Verbinder: gewinkelt 48">
            <a:extLst>
              <a:ext uri="{FF2B5EF4-FFF2-40B4-BE49-F238E27FC236}">
                <a16:creationId xmlns:a16="http://schemas.microsoft.com/office/drawing/2014/main" id="{239A8F0B-71E3-4047-BBFD-9A6AB7789374}"/>
              </a:ext>
            </a:extLst>
          </p:cNvPr>
          <p:cNvCxnSpPr>
            <a:cxnSpLocks/>
            <a:stCxn id="45" idx="3"/>
            <a:endCxn id="44" idx="3"/>
          </p:cNvCxnSpPr>
          <p:nvPr/>
        </p:nvCxnSpPr>
        <p:spPr>
          <a:xfrm flipH="1" flipV="1">
            <a:off x="8227635" y="1522602"/>
            <a:ext cx="299414" cy="921063"/>
          </a:xfrm>
          <a:prstGeom prst="bentConnector3">
            <a:avLst>
              <a:gd name="adj1" fmla="val -76349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>
            <a:extLst>
              <a:ext uri="{FF2B5EF4-FFF2-40B4-BE49-F238E27FC236}">
                <a16:creationId xmlns:a16="http://schemas.microsoft.com/office/drawing/2014/main" id="{7BCA92A2-7B3B-4DBA-9FEC-B53D75198815}"/>
              </a:ext>
            </a:extLst>
          </p:cNvPr>
          <p:cNvSpPr/>
          <p:nvPr/>
        </p:nvSpPr>
        <p:spPr>
          <a:xfrm>
            <a:off x="6709984" y="4268275"/>
            <a:ext cx="1358900" cy="835441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Set </a:t>
            </a:r>
            <a:r>
              <a:rPr lang="de-DE" sz="1600" dirty="0" err="1"/>
              <a:t>direction</a:t>
            </a:r>
            <a:r>
              <a:rPr lang="de-DE" sz="1600" dirty="0"/>
              <a:t> </a:t>
            </a:r>
            <a:r>
              <a:rPr lang="de-DE" sz="1600" dirty="0" err="1"/>
              <a:t>forward</a:t>
            </a:r>
            <a:endParaRPr lang="de-DE" sz="1600" dirty="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0A28EB39-59DF-403E-B77B-6E79F8C7B6DF}"/>
              </a:ext>
            </a:extLst>
          </p:cNvPr>
          <p:cNvSpPr/>
          <p:nvPr/>
        </p:nvSpPr>
        <p:spPr>
          <a:xfrm>
            <a:off x="8688486" y="4268275"/>
            <a:ext cx="1358900" cy="835441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Set </a:t>
            </a:r>
            <a:r>
              <a:rPr lang="de-DE" sz="1600" dirty="0" err="1"/>
              <a:t>direction</a:t>
            </a:r>
            <a:r>
              <a:rPr lang="de-DE" sz="1600" dirty="0"/>
              <a:t> </a:t>
            </a:r>
            <a:r>
              <a:rPr lang="de-DE" sz="1600" dirty="0" err="1"/>
              <a:t>backward</a:t>
            </a:r>
            <a:endParaRPr lang="de-DE" sz="1600" dirty="0"/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1A91A3E0-340F-4BBB-A8C7-0269CB063D1C}"/>
              </a:ext>
            </a:extLst>
          </p:cNvPr>
          <p:cNvCxnSpPr>
            <a:cxnSpLocks/>
            <a:stCxn id="46" idx="2"/>
            <a:endCxn id="50" idx="0"/>
          </p:cNvCxnSpPr>
          <p:nvPr/>
        </p:nvCxnSpPr>
        <p:spPr>
          <a:xfrm flipH="1">
            <a:off x="7389434" y="4023431"/>
            <a:ext cx="1" cy="24484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Verbinder: gewinkelt 52">
            <a:extLst>
              <a:ext uri="{FF2B5EF4-FFF2-40B4-BE49-F238E27FC236}">
                <a16:creationId xmlns:a16="http://schemas.microsoft.com/office/drawing/2014/main" id="{1D962438-37B3-47F5-A3FD-2AB0324FACB3}"/>
              </a:ext>
            </a:extLst>
          </p:cNvPr>
          <p:cNvCxnSpPr>
            <a:cxnSpLocks/>
            <a:stCxn id="46" idx="3"/>
            <a:endCxn id="51" idx="0"/>
          </p:cNvCxnSpPr>
          <p:nvPr/>
        </p:nvCxnSpPr>
        <p:spPr>
          <a:xfrm>
            <a:off x="8655017" y="3605711"/>
            <a:ext cx="712919" cy="662564"/>
          </a:xfrm>
          <a:prstGeom prst="bentConnector2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hteck 53">
            <a:extLst>
              <a:ext uri="{FF2B5EF4-FFF2-40B4-BE49-F238E27FC236}">
                <a16:creationId xmlns:a16="http://schemas.microsoft.com/office/drawing/2014/main" id="{A98FE40A-6000-4F37-BA67-B27FC6003459}"/>
              </a:ext>
            </a:extLst>
          </p:cNvPr>
          <p:cNvSpPr/>
          <p:nvPr/>
        </p:nvSpPr>
        <p:spPr>
          <a:xfrm>
            <a:off x="7345155" y="5506472"/>
            <a:ext cx="2019300" cy="519616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Pulse </a:t>
            </a:r>
            <a:r>
              <a:rPr lang="de-DE" sz="1600" dirty="0" err="1"/>
              <a:t>steps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delay</a:t>
            </a:r>
            <a:endParaRPr lang="de-DE" sz="1600" dirty="0"/>
          </a:p>
        </p:txBody>
      </p:sp>
      <p:cxnSp>
        <p:nvCxnSpPr>
          <p:cNvPr id="55" name="Verbinder: gewinkelt 54">
            <a:extLst>
              <a:ext uri="{FF2B5EF4-FFF2-40B4-BE49-F238E27FC236}">
                <a16:creationId xmlns:a16="http://schemas.microsoft.com/office/drawing/2014/main" id="{EA84CDC9-9B03-4099-9B36-036A46C06541}"/>
              </a:ext>
            </a:extLst>
          </p:cNvPr>
          <p:cNvCxnSpPr>
            <a:cxnSpLocks/>
            <a:stCxn id="50" idx="2"/>
            <a:endCxn id="54" idx="0"/>
          </p:cNvCxnSpPr>
          <p:nvPr/>
        </p:nvCxnSpPr>
        <p:spPr>
          <a:xfrm rot="16200000" flipH="1">
            <a:off x="7670741" y="4822408"/>
            <a:ext cx="402756" cy="965371"/>
          </a:xfrm>
          <a:prstGeom prst="bent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Verbinder: gewinkelt 55">
            <a:extLst>
              <a:ext uri="{FF2B5EF4-FFF2-40B4-BE49-F238E27FC236}">
                <a16:creationId xmlns:a16="http://schemas.microsoft.com/office/drawing/2014/main" id="{72165A8B-1F0C-4DAE-9975-C7C8FD8A80D0}"/>
              </a:ext>
            </a:extLst>
          </p:cNvPr>
          <p:cNvCxnSpPr>
            <a:cxnSpLocks/>
            <a:stCxn id="51" idx="2"/>
            <a:endCxn id="54" idx="0"/>
          </p:cNvCxnSpPr>
          <p:nvPr/>
        </p:nvCxnSpPr>
        <p:spPr>
          <a:xfrm rot="5400000">
            <a:off x="8659993" y="4798529"/>
            <a:ext cx="402756" cy="1013131"/>
          </a:xfrm>
          <a:prstGeom prst="bent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21EDD2CC-FB0B-4D88-853D-B24921D84C17}"/>
              </a:ext>
            </a:extLst>
          </p:cNvPr>
          <p:cNvSpPr txBox="1"/>
          <p:nvPr/>
        </p:nvSpPr>
        <p:spPr>
          <a:xfrm>
            <a:off x="8677637" y="3642709"/>
            <a:ext cx="5581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else</a:t>
            </a:r>
            <a:endParaRPr lang="de-DE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9DA1CC6A-FF9A-4DCB-8FE4-EC43FF8F04E7}"/>
              </a:ext>
            </a:extLst>
          </p:cNvPr>
          <p:cNvSpPr txBox="1"/>
          <p:nvPr/>
        </p:nvSpPr>
        <p:spPr>
          <a:xfrm>
            <a:off x="8233229" y="1804242"/>
            <a:ext cx="7129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else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9067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A4A16-F779-48F7-94B3-9A7B5D06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31" y="-297657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/>
              <a:t>Schritt-für Schritt Erläuterung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450FE0-2B4A-4689-8DC6-8874946AD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71" y="753482"/>
            <a:ext cx="4284229" cy="24686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72B385D-E8F4-45BD-8BA7-B32EAC828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28" y="918572"/>
            <a:ext cx="6714272" cy="51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28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131FE-6A84-4E53-B59B-FA0BA364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-238198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Arbeitsergebnis</a:t>
            </a:r>
          </a:p>
        </p:txBody>
      </p:sp>
      <p:pic>
        <p:nvPicPr>
          <p:cNvPr id="3" name="20191202_140730_1">
            <a:hlinkClick r:id="" action="ppaction://media"/>
            <a:extLst>
              <a:ext uri="{FF2B5EF4-FFF2-40B4-BE49-F238E27FC236}">
                <a16:creationId xmlns:a16="http://schemas.microsoft.com/office/drawing/2014/main" id="{874B1986-4763-44B2-8617-A1DDA2A8B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" t="11576" r="28870" b="24305"/>
          <a:stretch/>
        </p:blipFill>
        <p:spPr>
          <a:xfrm>
            <a:off x="6096000" y="3548744"/>
            <a:ext cx="5250964" cy="2675562"/>
          </a:xfrm>
          <a:prstGeom prst="rect">
            <a:avLst/>
          </a:prstGeom>
        </p:spPr>
      </p:pic>
      <p:pic>
        <p:nvPicPr>
          <p:cNvPr id="6" name="20191202_141633_1">
            <a:hlinkClick r:id="" action="ppaction://media"/>
            <a:extLst>
              <a:ext uri="{FF2B5EF4-FFF2-40B4-BE49-F238E27FC236}">
                <a16:creationId xmlns:a16="http://schemas.microsoft.com/office/drawing/2014/main" id="{FC0DF7E7-DA9F-4B2A-9617-9B1F8ED213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753438"/>
            <a:ext cx="5250964" cy="267556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C0D70DD-50DF-454B-8A3B-0C61ADE7671A}"/>
              </a:ext>
            </a:extLst>
          </p:cNvPr>
          <p:cNvSpPr txBox="1"/>
          <p:nvPr/>
        </p:nvSpPr>
        <p:spPr>
          <a:xfrm>
            <a:off x="206829" y="644295"/>
            <a:ext cx="6052457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Status: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String kann eingelesen und verarbeitet werden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Ausgänge der SPS können geschaltet werden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Optokopplerschaltung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funktionsfähig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Gehäuse fertiggestellt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Verfahren einer Achse erfolgreich</a:t>
            </a:r>
          </a:p>
        </p:txBody>
      </p:sp>
    </p:spTree>
    <p:extLst>
      <p:ext uri="{BB962C8B-B14F-4D97-AF65-F5344CB8AC3E}">
        <p14:creationId xmlns:p14="http://schemas.microsoft.com/office/powerpoint/2010/main" val="22923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6580B-38B1-4705-B01D-39EC0C4E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57" y="-203474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rgbClr val="000000"/>
                </a:solidFill>
              </a:rPr>
              <a:t>Problematiken</a:t>
            </a:r>
            <a:endParaRPr lang="de-DE" sz="32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25A2C81-52AE-40A1-B3D7-A3254A963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56" y="705337"/>
            <a:ext cx="10652202" cy="5855884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sz="2000" b="1" dirty="0"/>
              <a:t>Welche Hürden waren zu nehmen?</a:t>
            </a:r>
          </a:p>
          <a:p>
            <a:pPr>
              <a:lnSpc>
                <a:spcPct val="160000"/>
              </a:lnSpc>
            </a:pPr>
            <a:r>
              <a:rPr lang="de-DE" sz="2000" dirty="0"/>
              <a:t>Funktionsweise von </a:t>
            </a:r>
            <a:r>
              <a:rPr lang="de-DE" sz="2000" dirty="0" err="1"/>
              <a:t>Pullup</a:t>
            </a:r>
            <a:r>
              <a:rPr lang="de-DE" sz="2000" dirty="0"/>
              <a:t> und </a:t>
            </a:r>
            <a:r>
              <a:rPr lang="de-DE" sz="2000" dirty="0" err="1"/>
              <a:t>Pulldown</a:t>
            </a:r>
            <a:r>
              <a:rPr lang="de-DE" sz="2000" dirty="0"/>
              <a:t> Widerständen wiederholt und Optokopplern</a:t>
            </a:r>
          </a:p>
          <a:p>
            <a:pPr>
              <a:lnSpc>
                <a:spcPct val="160000"/>
              </a:lnSpc>
            </a:pPr>
            <a:r>
              <a:rPr lang="de-DE" sz="2000" dirty="0"/>
              <a:t>Einarbeitung in das TIA-Portal ist für eine Arbeit in diesem Umfang zu aufwendig</a:t>
            </a:r>
          </a:p>
          <a:p>
            <a:pPr>
              <a:lnSpc>
                <a:spcPct val="160000"/>
              </a:lnSpc>
            </a:pPr>
            <a:r>
              <a:rPr lang="de-DE" sz="2000" dirty="0"/>
              <a:t>Zykluszeit der SPS liegt bei 10-11 Millisekunden</a:t>
            </a:r>
            <a:endParaRPr lang="de-DE" sz="20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de-DE" sz="2000" dirty="0"/>
              <a:t>Empfangen des Strings </a:t>
            </a:r>
          </a:p>
          <a:p>
            <a:pPr>
              <a:lnSpc>
                <a:spcPct val="160000"/>
              </a:lnSpc>
            </a:pPr>
            <a:endParaRPr lang="de-DE" sz="20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000" b="1" dirty="0"/>
              <a:t>Was haben wir gelernt?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Interrupt kann durch </a:t>
            </a:r>
            <a:r>
              <a:rPr lang="de-DE" sz="2000" dirty="0" err="1"/>
              <a:t>Timer</a:t>
            </a:r>
            <a:r>
              <a:rPr lang="de-DE" sz="2000" dirty="0"/>
              <a:t> gesetzt werden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Projektplanung ist wichtig </a:t>
            </a: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en-US" sz="2000" b="1" dirty="0" err="1"/>
              <a:t>WH</a:t>
            </a:r>
            <a:r>
              <a:rPr lang="en-US" sz="2000" dirty="0" err="1"/>
              <a:t>y</a:t>
            </a:r>
            <a:r>
              <a:rPr lang="en-US" sz="2000" dirty="0"/>
              <a:t> </a:t>
            </a:r>
            <a:r>
              <a:rPr lang="en-US" sz="2000" b="1" dirty="0"/>
              <a:t>I</a:t>
            </a:r>
            <a:r>
              <a:rPr lang="en-US" sz="2000" dirty="0"/>
              <a:t>sn’t </a:t>
            </a:r>
            <a:r>
              <a:rPr lang="en-US" sz="2000" b="1" dirty="0"/>
              <a:t>S</a:t>
            </a:r>
            <a:r>
              <a:rPr lang="en-US" sz="2000" dirty="0"/>
              <a:t>am </a:t>
            </a:r>
            <a:r>
              <a:rPr lang="en-US" sz="2000" b="1" dirty="0"/>
              <a:t>C</a:t>
            </a:r>
            <a:r>
              <a:rPr lang="en-US" sz="2000" dirty="0"/>
              <a:t>oding </a:t>
            </a:r>
            <a:r>
              <a:rPr lang="en-US" sz="2000" b="1" dirty="0"/>
              <a:t>Y</a:t>
            </a:r>
            <a:r>
              <a:rPr lang="en-US" sz="2000" dirty="0"/>
              <a:t>et (</a:t>
            </a:r>
            <a:r>
              <a:rPr lang="de-DE" sz="2000" dirty="0">
                <a:sym typeface="Wingdings" panose="05000000000000000000" pitchFamily="2" charset="2"/>
              </a:rPr>
              <a:t>WHISCY)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ym typeface="Wingdings" panose="05000000000000000000" pitchFamily="2" charset="2"/>
              </a:rPr>
              <a:t>Fortlaufend Dokumentation</a:t>
            </a:r>
            <a:endParaRPr lang="de-DE" sz="2000" dirty="0"/>
          </a:p>
          <a:p>
            <a:pPr marL="0" indent="0">
              <a:lnSpc>
                <a:spcPct val="160000"/>
              </a:lnSpc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lvl="2">
              <a:lnSpc>
                <a:spcPct val="160000"/>
              </a:lnSpc>
            </a:pPr>
            <a:endParaRPr lang="de-DE" sz="2000" dirty="0">
              <a:solidFill>
                <a:srgbClr val="FF0000"/>
              </a:solidFill>
            </a:endParaRPr>
          </a:p>
          <a:p>
            <a:pPr lvl="2">
              <a:lnSpc>
                <a:spcPct val="160000"/>
              </a:lnSpc>
            </a:pPr>
            <a:endParaRPr lang="de-D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07F29-F586-44D6-A9A2-1D2EDD2D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81" y="-221824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Aktiver Lernanteil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7DFB82-10F4-49EA-9E64-EFE1BBA4BB0C}"/>
              </a:ext>
            </a:extLst>
          </p:cNvPr>
          <p:cNvSpPr txBox="1"/>
          <p:nvPr/>
        </p:nvSpPr>
        <p:spPr>
          <a:xfrm>
            <a:off x="645081" y="505898"/>
            <a:ext cx="1070871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Nehmen Sie sich alle notwendigen Teile vorne weg: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Netzteil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Optokoppler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10k Ohm – Widerstand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Rufen Sie das Datenblatt des Optokopplers auf. (CNY17-3)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Entwickeln Sie eine Schaltung, die es ermöglicht die LED mit 5V zu betreiben und über ein 24V Stromnetz zu steuern.</a:t>
            </a:r>
          </a:p>
        </p:txBody>
      </p:sp>
    </p:spTree>
    <p:extLst>
      <p:ext uri="{BB962C8B-B14F-4D97-AF65-F5344CB8AC3E}">
        <p14:creationId xmlns:p14="http://schemas.microsoft.com/office/powerpoint/2010/main" val="169308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07F29-F586-44D6-A9A2-1D2EDD2D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81" y="-221824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Aktiver Lernanteil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7DFB82-10F4-49EA-9E64-EFE1BBA4BB0C}"/>
              </a:ext>
            </a:extLst>
          </p:cNvPr>
          <p:cNvSpPr txBox="1"/>
          <p:nvPr/>
        </p:nvSpPr>
        <p:spPr>
          <a:xfrm>
            <a:off x="645081" y="505898"/>
            <a:ext cx="1070871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Lösung:</a:t>
            </a:r>
          </a:p>
          <a:p>
            <a:pPr>
              <a:lnSpc>
                <a:spcPct val="150000"/>
              </a:lnSpc>
            </a:pPr>
            <a:endParaRPr lang="de-DE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3EBCF73-9765-4528-96E6-C1667266A1A7}"/>
              </a:ext>
            </a:extLst>
          </p:cNvPr>
          <p:cNvSpPr/>
          <p:nvPr/>
        </p:nvSpPr>
        <p:spPr>
          <a:xfrm>
            <a:off x="3921486" y="3220011"/>
            <a:ext cx="746620" cy="67112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dirty="0"/>
              <a:t>CNY17-3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C8CC172-9671-42D4-869F-7B694D4BFBFF}"/>
              </a:ext>
            </a:extLst>
          </p:cNvPr>
          <p:cNvSpPr/>
          <p:nvPr/>
        </p:nvSpPr>
        <p:spPr>
          <a:xfrm>
            <a:off x="3040642" y="3295512"/>
            <a:ext cx="520117" cy="19294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dirty="0"/>
              <a:t>10k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5971BA-EA19-4AC1-BE11-56C465975155}"/>
              </a:ext>
            </a:extLst>
          </p:cNvPr>
          <p:cNvSpPr txBox="1"/>
          <p:nvPr/>
        </p:nvSpPr>
        <p:spPr>
          <a:xfrm>
            <a:off x="1723572" y="3203017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24V +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B69C44-2749-47DE-AC7F-7EF97D9C86FF}"/>
              </a:ext>
            </a:extLst>
          </p:cNvPr>
          <p:cNvSpPr txBox="1"/>
          <p:nvPr/>
        </p:nvSpPr>
        <p:spPr>
          <a:xfrm>
            <a:off x="2186840" y="3572349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DFCEA7B-5C57-41BD-B3F1-2DA3DFF85F9D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2442038" y="3387683"/>
            <a:ext cx="598604" cy="43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DCB73BF-4502-4D36-A354-E67D41F94C1C}"/>
              </a:ext>
            </a:extLst>
          </p:cNvPr>
          <p:cNvCxnSpPr>
            <a:stCxn id="5" idx="3"/>
          </p:cNvCxnSpPr>
          <p:nvPr/>
        </p:nvCxnSpPr>
        <p:spPr>
          <a:xfrm flipV="1">
            <a:off x="3560759" y="3391985"/>
            <a:ext cx="36072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1423650-ED93-4A2A-8126-14D70E0186D6}"/>
              </a:ext>
            </a:extLst>
          </p:cNvPr>
          <p:cNvCxnSpPr>
            <a:stCxn id="7" idx="3"/>
          </p:cNvCxnSpPr>
          <p:nvPr/>
        </p:nvCxnSpPr>
        <p:spPr>
          <a:xfrm>
            <a:off x="2442038" y="3757015"/>
            <a:ext cx="14794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7126FDA-E4E4-41A8-8464-B71DB96955D8}"/>
              </a:ext>
            </a:extLst>
          </p:cNvPr>
          <p:cNvSpPr/>
          <p:nvPr/>
        </p:nvSpPr>
        <p:spPr>
          <a:xfrm>
            <a:off x="6250830" y="3295512"/>
            <a:ext cx="536895" cy="46150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LED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C7A26DE-00D2-4D7E-B151-C91F1980EB42}"/>
              </a:ext>
            </a:extLst>
          </p:cNvPr>
          <p:cNvSpPr/>
          <p:nvPr/>
        </p:nvSpPr>
        <p:spPr>
          <a:xfrm>
            <a:off x="5487431" y="3566057"/>
            <a:ext cx="520117" cy="19294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dirty="0"/>
              <a:t>1k</a:t>
            </a:r>
          </a:p>
        </p:txBody>
      </p: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18C0BDCD-F735-47A3-871D-F9C471A75B0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70408" y="2501972"/>
            <a:ext cx="1631500" cy="836104"/>
          </a:xfrm>
          <a:prstGeom prst="bentConnector3">
            <a:avLst>
              <a:gd name="adj1" fmla="val 2017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292C8D41-BDA8-4501-8928-901FACEEBEC5}"/>
              </a:ext>
            </a:extLst>
          </p:cNvPr>
          <p:cNvCxnSpPr/>
          <p:nvPr/>
        </p:nvCxnSpPr>
        <p:spPr>
          <a:xfrm rot="16200000" flipV="1">
            <a:off x="5357456" y="2494308"/>
            <a:ext cx="1283408" cy="503341"/>
          </a:xfrm>
          <a:prstGeom prst="bentConnector3">
            <a:avLst>
              <a:gd name="adj1" fmla="val -98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9FCA99D-FBCE-404B-96B8-36ADC2CB88BE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4668106" y="3662530"/>
            <a:ext cx="81932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A13B386-16AB-433B-8804-EF0485C0C3AE}"/>
              </a:ext>
            </a:extLst>
          </p:cNvPr>
          <p:cNvCxnSpPr>
            <a:stCxn id="12" idx="3"/>
          </p:cNvCxnSpPr>
          <p:nvPr/>
        </p:nvCxnSpPr>
        <p:spPr>
          <a:xfrm flipV="1">
            <a:off x="6007548" y="3662530"/>
            <a:ext cx="24328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4BA8831D-20D3-42C0-B817-8343F68D6844}"/>
              </a:ext>
            </a:extLst>
          </p:cNvPr>
          <p:cNvSpPr txBox="1"/>
          <p:nvPr/>
        </p:nvSpPr>
        <p:spPr>
          <a:xfrm>
            <a:off x="5043610" y="164575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5V +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7A9EFA5-CBA5-4424-BE2A-82026C4E5C7C}"/>
              </a:ext>
            </a:extLst>
          </p:cNvPr>
          <p:cNvSpPr txBox="1"/>
          <p:nvPr/>
        </p:nvSpPr>
        <p:spPr>
          <a:xfrm>
            <a:off x="5645057" y="1626771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501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64BE4B8-48A3-415C-9132-02BEBA60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5" y="2481853"/>
            <a:ext cx="1023390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Vielen Dank für die Aufmerksamkeit!</a:t>
            </a:r>
            <a:br>
              <a:rPr lang="de-DE" dirty="0"/>
            </a:br>
            <a:br>
              <a:rPr lang="de-DE" dirty="0"/>
            </a:br>
            <a:r>
              <a:rPr lang="de-DE" dirty="0"/>
              <a:t>Noch Fragen?</a:t>
            </a:r>
          </a:p>
        </p:txBody>
      </p:sp>
    </p:spTree>
    <p:extLst>
      <p:ext uri="{BB962C8B-B14F-4D97-AF65-F5344CB8AC3E}">
        <p14:creationId xmlns:p14="http://schemas.microsoft.com/office/powerpoint/2010/main" val="330504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3154" y="-206316"/>
            <a:ext cx="8764554" cy="1143000"/>
          </a:xfrm>
        </p:spPr>
        <p:txBody>
          <a:bodyPr>
            <a:normAutofit/>
          </a:bodyPr>
          <a:lstStyle/>
          <a:p>
            <a:r>
              <a:rPr lang="de-DE" sz="3200" dirty="0"/>
              <a:t>Speicherprogrammierbare Steuerung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4D39C5F-93AF-4FCE-9CD3-55D646D4DDE6}"/>
              </a:ext>
            </a:extLst>
          </p:cNvPr>
          <p:cNvSpPr txBox="1">
            <a:spLocks/>
          </p:cNvSpPr>
          <p:nvPr/>
        </p:nvSpPr>
        <p:spPr>
          <a:xfrm>
            <a:off x="723154" y="9366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2D828B1-457F-46E1-94D1-D4975A43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54" y="680936"/>
            <a:ext cx="10114179" cy="52403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300" b="1" dirty="0"/>
              <a:t>Definition: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de-DE" sz="2300" dirty="0"/>
              <a:t>„Eine SPS ist </a:t>
            </a:r>
            <a:r>
              <a:rPr lang="de-DE" sz="2300" b="1" dirty="0"/>
              <a:t>ein digital arbeitendes elektronisches System </a:t>
            </a:r>
            <a:r>
              <a:rPr lang="de-DE" sz="2300" dirty="0"/>
              <a:t>für den Einsatz in </a:t>
            </a:r>
            <a:r>
              <a:rPr lang="de-DE" sz="2300" b="1" dirty="0"/>
              <a:t>industriellen Umgebungen </a:t>
            </a:r>
            <a:r>
              <a:rPr lang="de-DE" sz="2300" dirty="0"/>
              <a:t>mit einem </a:t>
            </a:r>
            <a:r>
              <a:rPr lang="de-DE" sz="2300" b="1" dirty="0"/>
              <a:t>programmierbaren Speicher </a:t>
            </a:r>
            <a:r>
              <a:rPr lang="de-DE" sz="2300" dirty="0"/>
              <a:t>zur internen Speicherung der </a:t>
            </a:r>
            <a:r>
              <a:rPr lang="de-DE" sz="2300" b="1" dirty="0"/>
              <a:t>anwenderorientierten Steuerungsanweisungen </a:t>
            </a:r>
            <a:r>
              <a:rPr lang="de-DE" sz="2300" dirty="0"/>
              <a:t>zur Implementierung spezifischer Funktionen wie z.B. </a:t>
            </a:r>
            <a:r>
              <a:rPr lang="de-DE" sz="2300" b="1" dirty="0"/>
              <a:t>Verknüpfungssteuerung, Ablaufsteuerung, Zeit-, Zähl- und arithmetische Funktionen</a:t>
            </a:r>
            <a:r>
              <a:rPr lang="de-DE" sz="2300" dirty="0"/>
              <a:t>, um durch </a:t>
            </a:r>
            <a:r>
              <a:rPr lang="de-DE" sz="2300" b="1" dirty="0"/>
              <a:t>digitale oder analoge Eingangs- und Ausgangssignale </a:t>
            </a:r>
            <a:r>
              <a:rPr lang="de-DE" sz="2300" dirty="0"/>
              <a:t>verschiedene Arten von </a:t>
            </a:r>
            <a:r>
              <a:rPr lang="de-DE" sz="2300" b="1" dirty="0"/>
              <a:t>Maschinen und Prozessen </a:t>
            </a:r>
            <a:r>
              <a:rPr lang="de-DE" sz="2300" dirty="0"/>
              <a:t>zu steuern.“</a:t>
            </a:r>
            <a:br>
              <a:rPr lang="de-DE" sz="2300" dirty="0"/>
            </a:br>
            <a:r>
              <a:rPr lang="de-DE" sz="2300" dirty="0"/>
              <a:t>(EN 61131, Teil 1)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22216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3154" y="-206316"/>
            <a:ext cx="8764554" cy="1143000"/>
          </a:xfrm>
        </p:spPr>
        <p:txBody>
          <a:bodyPr>
            <a:normAutofit/>
          </a:bodyPr>
          <a:lstStyle/>
          <a:p>
            <a:r>
              <a:rPr lang="de-DE" sz="3200" dirty="0"/>
              <a:t>Speicherprogrammierbare Steuerung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4D39C5F-93AF-4FCE-9CD3-55D646D4DDE6}"/>
              </a:ext>
            </a:extLst>
          </p:cNvPr>
          <p:cNvSpPr txBox="1">
            <a:spLocks/>
          </p:cNvSpPr>
          <p:nvPr/>
        </p:nvSpPr>
        <p:spPr>
          <a:xfrm>
            <a:off x="723154" y="9366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15EBC04-0910-4F0F-A845-0CF4B5B87E85}"/>
              </a:ext>
            </a:extLst>
          </p:cNvPr>
          <p:cNvSpPr txBox="1">
            <a:spLocks/>
          </p:cNvSpPr>
          <p:nvPr/>
        </p:nvSpPr>
        <p:spPr>
          <a:xfrm>
            <a:off x="723154" y="6813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/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Zyklische Ablauf (EVA-Prinzip):</a:t>
            </a:r>
          </a:p>
          <a:p>
            <a:pPr>
              <a:lnSpc>
                <a:spcPct val="17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Signalzustände der Eingänge lesen </a:t>
            </a:r>
          </a:p>
          <a:p>
            <a:pPr>
              <a:lnSpc>
                <a:spcPct val="17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Prozessabbild erstellen</a:t>
            </a:r>
          </a:p>
          <a:p>
            <a:pPr>
              <a:lnSpc>
                <a:spcPct val="17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Zugriff auf das Programmabbild </a:t>
            </a:r>
          </a:p>
          <a:p>
            <a:pPr>
              <a:lnSpc>
                <a:spcPct val="17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Abarbeiten der Anweisungen</a:t>
            </a:r>
          </a:p>
          <a:p>
            <a:pPr>
              <a:lnSpc>
                <a:spcPct val="17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Zustände der Ausgänge in einem Prozessabbild speichern</a:t>
            </a:r>
          </a:p>
          <a:p>
            <a:pPr>
              <a:lnSpc>
                <a:spcPct val="17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Zustände an die Ausgänge weitergeben</a:t>
            </a:r>
          </a:p>
          <a:p>
            <a:pPr>
              <a:lnSpc>
                <a:spcPct val="17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Zyklische Bearbeitung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EF2F738-FF06-421A-BAD0-95219A77F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"/>
          <a:stretch/>
        </p:blipFill>
        <p:spPr>
          <a:xfrm>
            <a:off x="5199529" y="626112"/>
            <a:ext cx="6176471" cy="291013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306F01F-83D4-46D8-A8A4-D71382C90B6B}"/>
              </a:ext>
            </a:extLst>
          </p:cNvPr>
          <p:cNvSpPr txBox="1"/>
          <p:nvPr/>
        </p:nvSpPr>
        <p:spPr>
          <a:xfrm>
            <a:off x="6156083" y="3538192"/>
            <a:ext cx="10165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G. Wellenreuther, u.a.: Automatisieren mit SPS Übersichten und Übungsaufgaben, 1. Aufl., Vieweg 2003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8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61" y="-116216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Merkmale einer Siemens SPS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6" name="Grafik 5" descr="Ein Bild, das Computer, Tisch, Schreibtisch, sitzend enthält.&#10;&#10;Automatisch generierte Beschreibung">
            <a:extLst>
              <a:ext uri="{FF2B5EF4-FFF2-40B4-BE49-F238E27FC236}">
                <a16:creationId xmlns:a16="http://schemas.microsoft.com/office/drawing/2014/main" id="{F3A21958-A9C2-4821-BCDC-8463CB905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7" t="10590" r="23915" b="321"/>
          <a:stretch/>
        </p:blipFill>
        <p:spPr>
          <a:xfrm>
            <a:off x="96904" y="1284036"/>
            <a:ext cx="6766681" cy="428992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9187A21-B77E-45A8-9566-E049A5ED0AB4}"/>
              </a:ext>
            </a:extLst>
          </p:cNvPr>
          <p:cNvSpPr/>
          <p:nvPr/>
        </p:nvSpPr>
        <p:spPr>
          <a:xfrm>
            <a:off x="6863585" y="859379"/>
            <a:ext cx="4853494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Eigenschaften einer Siemens S7-400: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Modulare Erweiterbarkeit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Flexibilität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Hot-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Swapping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Langfristiger Service (Ersatzteile)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Robustheit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Diagnose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8DC18D0-6428-498C-8C22-15E23D3F8670}"/>
              </a:ext>
            </a:extLst>
          </p:cNvPr>
          <p:cNvSpPr txBox="1"/>
          <p:nvPr/>
        </p:nvSpPr>
        <p:spPr>
          <a:xfrm>
            <a:off x="764232" y="847929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84342EC-5E21-486A-BAE5-3756655BC15E}"/>
              </a:ext>
            </a:extLst>
          </p:cNvPr>
          <p:cNvSpPr txBox="1"/>
          <p:nvPr/>
        </p:nvSpPr>
        <p:spPr>
          <a:xfrm>
            <a:off x="1859902" y="859379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7E4F884-1AFA-45A2-8983-B2030583646D}"/>
              </a:ext>
            </a:extLst>
          </p:cNvPr>
          <p:cNvSpPr txBox="1"/>
          <p:nvPr/>
        </p:nvSpPr>
        <p:spPr>
          <a:xfrm>
            <a:off x="2643832" y="854312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AI/AO-Card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7BEAA87-E7A0-4984-B3C7-2190F04077E4}"/>
              </a:ext>
            </a:extLst>
          </p:cNvPr>
          <p:cNvSpPr txBox="1"/>
          <p:nvPr/>
        </p:nvSpPr>
        <p:spPr>
          <a:xfrm>
            <a:off x="3960666" y="847929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DI/DO-Card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FBC6A18-A35E-4E9A-B26F-D49FDFAEDBE7}"/>
              </a:ext>
            </a:extLst>
          </p:cNvPr>
          <p:cNvSpPr txBox="1"/>
          <p:nvPr/>
        </p:nvSpPr>
        <p:spPr>
          <a:xfrm>
            <a:off x="5378744" y="851991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CP/CM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DAD7338-3DB7-4393-AA3F-EDD5319F865D}"/>
              </a:ext>
            </a:extLst>
          </p:cNvPr>
          <p:cNvSpPr txBox="1"/>
          <p:nvPr/>
        </p:nvSpPr>
        <p:spPr>
          <a:xfrm>
            <a:off x="7641956" y="4194018"/>
            <a:ext cx="312301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PS – Power Supply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AI – Analog Input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AO – Analog Output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DI – Digital Input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DO – Digital Output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CP – Communication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Processor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CM – Communication Module</a:t>
            </a:r>
          </a:p>
        </p:txBody>
      </p:sp>
    </p:spTree>
    <p:extLst>
      <p:ext uri="{BB962C8B-B14F-4D97-AF65-F5344CB8AC3E}">
        <p14:creationId xmlns:p14="http://schemas.microsoft.com/office/powerpoint/2010/main" val="196157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61" y="-191926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Merkmale einer Siemens SPS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B1B487-001F-4076-8484-610DFABE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9625" y="961479"/>
            <a:ext cx="2033622" cy="49350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5F62B73-FE0E-40A8-92BE-29FB6520E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61480"/>
            <a:ext cx="2900418" cy="493503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C88E9EC-C67B-4AF5-BE0F-AF52FE04D987}"/>
              </a:ext>
            </a:extLst>
          </p:cNvPr>
          <p:cNvSpPr/>
          <p:nvPr/>
        </p:nvSpPr>
        <p:spPr>
          <a:xfrm>
            <a:off x="4504021" y="951074"/>
            <a:ext cx="1591979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/>
              <a:t>CP340</a:t>
            </a:r>
          </a:p>
          <a:p>
            <a:pPr>
              <a:lnSpc>
                <a:spcPct val="150000"/>
              </a:lnSpc>
            </a:pPr>
            <a:r>
              <a:rPr lang="de-DE" sz="2800" b="1" dirty="0"/>
              <a:t>RS 232</a:t>
            </a:r>
          </a:p>
        </p:txBody>
      </p:sp>
    </p:spTree>
    <p:extLst>
      <p:ext uri="{BB962C8B-B14F-4D97-AF65-F5344CB8AC3E}">
        <p14:creationId xmlns:p14="http://schemas.microsoft.com/office/powerpoint/2010/main" val="373972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5" y="-179315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Programmieren im TIA-Portal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AE30BD-C917-4F7C-B3D2-C61BD3FBC830}"/>
              </a:ext>
            </a:extLst>
          </p:cNvPr>
          <p:cNvSpPr/>
          <p:nvPr/>
        </p:nvSpPr>
        <p:spPr>
          <a:xfrm>
            <a:off x="-738801" y="717657"/>
            <a:ext cx="7068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SIEMENS Totally Integrated Automation Portal (TIA-Portal)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Screenshot, Monitor, Computer, Laptop enthält.&#10;&#10;Automatisch generierte Beschreibung">
            <a:extLst>
              <a:ext uri="{FF2B5EF4-FFF2-40B4-BE49-F238E27FC236}">
                <a16:creationId xmlns:a16="http://schemas.microsoft.com/office/drawing/2014/main" id="{9BD7DE77-010B-4A75-B1B3-3FD6FE9C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026122"/>
            <a:ext cx="9312675" cy="50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8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5" y="-179315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Programmieren im TIA-Portal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AE30BD-C917-4F7C-B3D2-C61BD3FBC830}"/>
              </a:ext>
            </a:extLst>
          </p:cNvPr>
          <p:cNvSpPr/>
          <p:nvPr/>
        </p:nvSpPr>
        <p:spPr>
          <a:xfrm>
            <a:off x="-738801" y="717657"/>
            <a:ext cx="7068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SIEMENS Totally Integrated Automation Portal (TIA-Portal)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Screenshot, Monitor, Computer, Laptop enthält.&#10;&#10;Automatisch generierte Beschreibung">
            <a:extLst>
              <a:ext uri="{FF2B5EF4-FFF2-40B4-BE49-F238E27FC236}">
                <a16:creationId xmlns:a16="http://schemas.microsoft.com/office/drawing/2014/main" id="{FF1F44CA-AA99-40BE-B134-019BCF87C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69" y="1056211"/>
            <a:ext cx="9516965" cy="51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52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3684A-A85E-4828-9094-83B73BA2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5" y="-179315"/>
            <a:ext cx="1023390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Programmieren im TIA-Portal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E5B63-7E82-4D42-B041-40FD29E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16D949-773C-3845-BFBA-C7D9987445EE}" type="datetime1">
              <a:rPr lang="de-DE" smtClean="0"/>
              <a:pPr/>
              <a:t>17.12.2019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C34CC-7EFE-41D0-BAA8-35A4D990B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AE30BD-C917-4F7C-B3D2-C61BD3FBC830}"/>
              </a:ext>
            </a:extLst>
          </p:cNvPr>
          <p:cNvSpPr/>
          <p:nvPr/>
        </p:nvSpPr>
        <p:spPr>
          <a:xfrm>
            <a:off x="-738801" y="717657"/>
            <a:ext cx="7068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SIEMENS Totally Integrated Automation Portal (TIA-Portal)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Screenshot, Computer, drinnen, Laptop enthält.&#10;&#10;Automatisch generierte Beschreibung">
            <a:extLst>
              <a:ext uri="{FF2B5EF4-FFF2-40B4-BE49-F238E27FC236}">
                <a16:creationId xmlns:a16="http://schemas.microsoft.com/office/drawing/2014/main" id="{806B8EAF-A733-45F1-A818-84E7BF3381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2"/>
          <a:stretch/>
        </p:blipFill>
        <p:spPr>
          <a:xfrm>
            <a:off x="1665948" y="994732"/>
            <a:ext cx="8144801" cy="526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39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HSHL_PowerPoint_Master_Vorlage</Template>
  <TotalTime>0</TotalTime>
  <Words>1842</Words>
  <Application>Microsoft Office PowerPoint</Application>
  <PresentationFormat>Breitbild</PresentationFormat>
  <Paragraphs>334</Paragraphs>
  <Slides>27</Slides>
  <Notes>27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Office-Design</vt:lpstr>
      <vt:lpstr>Abschlusspräsentation   Praktikum Produktionstechnik</vt:lpstr>
      <vt:lpstr>Inhalt</vt:lpstr>
      <vt:lpstr>Speicherprogrammierbare Steuerung</vt:lpstr>
      <vt:lpstr>Speicherprogrammierbare Steuerung</vt:lpstr>
      <vt:lpstr>Merkmale einer Siemens SPS </vt:lpstr>
      <vt:lpstr>Merkmale einer Siemens SPS </vt:lpstr>
      <vt:lpstr>Programmieren im TIA-Portal </vt:lpstr>
      <vt:lpstr>Programmieren im TIA-Portal </vt:lpstr>
      <vt:lpstr>Programmieren im TIA-Portal </vt:lpstr>
      <vt:lpstr>Programmieren im TIA-Portal </vt:lpstr>
      <vt:lpstr>Programmieren im TIA-Portal </vt:lpstr>
      <vt:lpstr>Programmieren im TIA-Portal </vt:lpstr>
      <vt:lpstr>Programmieren im TIA-Portal </vt:lpstr>
      <vt:lpstr>Schritt-für Schritt Erläuterung</vt:lpstr>
      <vt:lpstr>Schritt-für Schritt Erläuterung</vt:lpstr>
      <vt:lpstr>Schritt-für Schritt Erläuterung</vt:lpstr>
      <vt:lpstr>Schritt-für Schritt Erläuterung</vt:lpstr>
      <vt:lpstr>Schritt-für Schritt Erläuterung</vt:lpstr>
      <vt:lpstr>Schritt-für Schritt Erläuterung</vt:lpstr>
      <vt:lpstr>Schritt-für Schritt Erläuterung</vt:lpstr>
      <vt:lpstr>Schritt-für Schritt Erläuterung</vt:lpstr>
      <vt:lpstr>Schritt-für Schritt Erläuterung</vt:lpstr>
      <vt:lpstr>Arbeitsergebnis</vt:lpstr>
      <vt:lpstr>Problematiken</vt:lpstr>
      <vt:lpstr>Aktiver Lernanteil</vt:lpstr>
      <vt:lpstr>Aktiver Lernanteil</vt:lpstr>
      <vt:lpstr>Vielen Dank für die Aufmerksamkeit!  Noch 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Fehlervermeidung und Total Productive Maintenance</dc:title>
  <dc:creator>Felix Bruchhage</dc:creator>
  <cp:lastModifiedBy>pia dommen</cp:lastModifiedBy>
  <cp:revision>190</cp:revision>
  <dcterms:created xsi:type="dcterms:W3CDTF">2019-04-08T07:14:50Z</dcterms:created>
  <dcterms:modified xsi:type="dcterms:W3CDTF">2019-12-17T13:15:13Z</dcterms:modified>
</cp:coreProperties>
</file>