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30527625"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1" userDrawn="1">
          <p15:clr>
            <a:srgbClr val="A4A3A4"/>
          </p15:clr>
        </p15:guide>
        <p15:guide id="2" pos="961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74" autoAdjust="0"/>
    <p:restoredTop sz="94660"/>
  </p:normalViewPr>
  <p:slideViewPr>
    <p:cSldViewPr snapToGrid="0">
      <p:cViewPr>
        <p:scale>
          <a:sx n="25" d="100"/>
          <a:sy n="25" d="100"/>
        </p:scale>
        <p:origin x="2736" y="-1656"/>
      </p:cViewPr>
      <p:guideLst>
        <p:guide orient="horz" pos="13481"/>
        <p:guide pos="961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289572" y="7005156"/>
            <a:ext cx="25948481" cy="14902051"/>
          </a:xfrm>
        </p:spPr>
        <p:txBody>
          <a:bodyPr anchor="b"/>
          <a:lstStyle>
            <a:lvl1pPr algn="ctr">
              <a:defRPr sz="20031"/>
            </a:lvl1pPr>
          </a:lstStyle>
          <a:p>
            <a:r>
              <a:rPr lang="de-DE"/>
              <a:t>Titelmasterformat durch Klicken bearbeiten</a:t>
            </a:r>
            <a:endParaRPr lang="en-US" dirty="0"/>
          </a:p>
        </p:txBody>
      </p:sp>
      <p:sp>
        <p:nvSpPr>
          <p:cNvPr id="3" name="Subtitle 2"/>
          <p:cNvSpPr>
            <a:spLocks noGrp="1"/>
          </p:cNvSpPr>
          <p:nvPr>
            <p:ph type="subTitle" idx="1"/>
          </p:nvPr>
        </p:nvSpPr>
        <p:spPr>
          <a:xfrm>
            <a:off x="3815953" y="22481887"/>
            <a:ext cx="22895719" cy="10334331"/>
          </a:xfrm>
        </p:spPr>
        <p:txBody>
          <a:bodyPr/>
          <a:lstStyle>
            <a:lvl1pPr marL="0" indent="0" algn="ctr">
              <a:buNone/>
              <a:defRPr sz="8012"/>
            </a:lvl1pPr>
            <a:lvl2pPr marL="1526362" indent="0" algn="ctr">
              <a:buNone/>
              <a:defRPr sz="6677"/>
            </a:lvl2pPr>
            <a:lvl3pPr marL="3052724" indent="0" algn="ctr">
              <a:buNone/>
              <a:defRPr sz="6009"/>
            </a:lvl3pPr>
            <a:lvl4pPr marL="4579087" indent="0" algn="ctr">
              <a:buNone/>
              <a:defRPr sz="5342"/>
            </a:lvl4pPr>
            <a:lvl5pPr marL="6105449" indent="0" algn="ctr">
              <a:buNone/>
              <a:defRPr sz="5342"/>
            </a:lvl5pPr>
            <a:lvl6pPr marL="7631811" indent="0" algn="ctr">
              <a:buNone/>
              <a:defRPr sz="5342"/>
            </a:lvl6pPr>
            <a:lvl7pPr marL="9158173" indent="0" algn="ctr">
              <a:buNone/>
              <a:defRPr sz="5342"/>
            </a:lvl7pPr>
            <a:lvl8pPr marL="10684535" indent="0" algn="ctr">
              <a:buNone/>
              <a:defRPr sz="5342"/>
            </a:lvl8pPr>
            <a:lvl9pPr marL="12210898" indent="0" algn="ctr">
              <a:buNone/>
              <a:defRPr sz="5342"/>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67A4EBF5-7259-464E-8DF8-9C0C6ED44775}" type="datetimeFigureOut">
              <a:rPr lang="de-DE" smtClean="0"/>
              <a:t>22.07.2025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DFF3AFF-AC84-4045-8C14-C378C5135138}" type="slidenum">
              <a:rPr lang="de-DE" smtClean="0"/>
              <a:t>‹Nr.›</a:t>
            </a:fld>
            <a:endParaRPr lang="de-DE"/>
          </a:p>
        </p:txBody>
      </p:sp>
    </p:spTree>
    <p:extLst>
      <p:ext uri="{BB962C8B-B14F-4D97-AF65-F5344CB8AC3E}">
        <p14:creationId xmlns:p14="http://schemas.microsoft.com/office/powerpoint/2010/main" val="2802539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7A4EBF5-7259-464E-8DF8-9C0C6ED44775}" type="datetimeFigureOut">
              <a:rPr lang="de-DE" smtClean="0"/>
              <a:t>22.07.2025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DFF3AFF-AC84-4045-8C14-C378C5135138}" type="slidenum">
              <a:rPr lang="de-DE" smtClean="0"/>
              <a:t>‹Nr.›</a:t>
            </a:fld>
            <a:endParaRPr lang="de-DE"/>
          </a:p>
        </p:txBody>
      </p:sp>
    </p:spTree>
    <p:extLst>
      <p:ext uri="{BB962C8B-B14F-4D97-AF65-F5344CB8AC3E}">
        <p14:creationId xmlns:p14="http://schemas.microsoft.com/office/powerpoint/2010/main" val="1143717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846333" y="2278904"/>
            <a:ext cx="6582519" cy="36274211"/>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2098776" y="2278904"/>
            <a:ext cx="19365962" cy="36274211"/>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7A4EBF5-7259-464E-8DF8-9C0C6ED44775}" type="datetimeFigureOut">
              <a:rPr lang="de-DE" smtClean="0"/>
              <a:t>22.07.2025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DFF3AFF-AC84-4045-8C14-C378C5135138}" type="slidenum">
              <a:rPr lang="de-DE" smtClean="0"/>
              <a:t>‹Nr.›</a:t>
            </a:fld>
            <a:endParaRPr lang="de-DE"/>
          </a:p>
        </p:txBody>
      </p:sp>
    </p:spTree>
    <p:extLst>
      <p:ext uri="{BB962C8B-B14F-4D97-AF65-F5344CB8AC3E}">
        <p14:creationId xmlns:p14="http://schemas.microsoft.com/office/powerpoint/2010/main" val="3249276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67A4EBF5-7259-464E-8DF8-9C0C6ED44775}" type="datetimeFigureOut">
              <a:rPr lang="de-DE" smtClean="0"/>
              <a:t>22.07.2025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DFF3AFF-AC84-4045-8C14-C378C5135138}" type="slidenum">
              <a:rPr lang="de-DE" smtClean="0"/>
              <a:t>‹Nr.›</a:t>
            </a:fld>
            <a:endParaRPr lang="de-DE"/>
          </a:p>
        </p:txBody>
      </p:sp>
    </p:spTree>
    <p:extLst>
      <p:ext uri="{BB962C8B-B14F-4D97-AF65-F5344CB8AC3E}">
        <p14:creationId xmlns:p14="http://schemas.microsoft.com/office/powerpoint/2010/main" val="3375017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082876" y="10671229"/>
            <a:ext cx="26330077" cy="17805173"/>
          </a:xfrm>
        </p:spPr>
        <p:txBody>
          <a:bodyPr anchor="b"/>
          <a:lstStyle>
            <a:lvl1pPr>
              <a:defRPr sz="20031"/>
            </a:lvl1pPr>
          </a:lstStyle>
          <a:p>
            <a:r>
              <a:rPr lang="de-DE"/>
              <a:t>Titelmasterformat durch Klicken bearbeiten</a:t>
            </a:r>
            <a:endParaRPr lang="en-US" dirty="0"/>
          </a:p>
        </p:txBody>
      </p:sp>
      <p:sp>
        <p:nvSpPr>
          <p:cNvPr id="3" name="Text Placeholder 2"/>
          <p:cNvSpPr>
            <a:spLocks noGrp="1"/>
          </p:cNvSpPr>
          <p:nvPr>
            <p:ph type="body" idx="1"/>
          </p:nvPr>
        </p:nvSpPr>
        <p:spPr>
          <a:xfrm>
            <a:off x="2082876" y="28644846"/>
            <a:ext cx="26330077" cy="9363320"/>
          </a:xfrm>
        </p:spPr>
        <p:txBody>
          <a:bodyPr/>
          <a:lstStyle>
            <a:lvl1pPr marL="0" indent="0">
              <a:buNone/>
              <a:defRPr sz="8012">
                <a:solidFill>
                  <a:schemeClr val="tx1"/>
                </a:solidFill>
              </a:defRPr>
            </a:lvl1pPr>
            <a:lvl2pPr marL="1526362" indent="0">
              <a:buNone/>
              <a:defRPr sz="6677">
                <a:solidFill>
                  <a:schemeClr val="tx1">
                    <a:tint val="75000"/>
                  </a:schemeClr>
                </a:solidFill>
              </a:defRPr>
            </a:lvl2pPr>
            <a:lvl3pPr marL="3052724" indent="0">
              <a:buNone/>
              <a:defRPr sz="6009">
                <a:solidFill>
                  <a:schemeClr val="tx1">
                    <a:tint val="75000"/>
                  </a:schemeClr>
                </a:solidFill>
              </a:defRPr>
            </a:lvl3pPr>
            <a:lvl4pPr marL="4579087" indent="0">
              <a:buNone/>
              <a:defRPr sz="5342">
                <a:solidFill>
                  <a:schemeClr val="tx1">
                    <a:tint val="75000"/>
                  </a:schemeClr>
                </a:solidFill>
              </a:defRPr>
            </a:lvl4pPr>
            <a:lvl5pPr marL="6105449" indent="0">
              <a:buNone/>
              <a:defRPr sz="5342">
                <a:solidFill>
                  <a:schemeClr val="tx1">
                    <a:tint val="75000"/>
                  </a:schemeClr>
                </a:solidFill>
              </a:defRPr>
            </a:lvl5pPr>
            <a:lvl6pPr marL="7631811" indent="0">
              <a:buNone/>
              <a:defRPr sz="5342">
                <a:solidFill>
                  <a:schemeClr val="tx1">
                    <a:tint val="75000"/>
                  </a:schemeClr>
                </a:solidFill>
              </a:defRPr>
            </a:lvl6pPr>
            <a:lvl7pPr marL="9158173" indent="0">
              <a:buNone/>
              <a:defRPr sz="5342">
                <a:solidFill>
                  <a:schemeClr val="tx1">
                    <a:tint val="75000"/>
                  </a:schemeClr>
                </a:solidFill>
              </a:defRPr>
            </a:lvl7pPr>
            <a:lvl8pPr marL="10684535" indent="0">
              <a:buNone/>
              <a:defRPr sz="5342">
                <a:solidFill>
                  <a:schemeClr val="tx1">
                    <a:tint val="75000"/>
                  </a:schemeClr>
                </a:solidFill>
              </a:defRPr>
            </a:lvl8pPr>
            <a:lvl9pPr marL="12210898" indent="0">
              <a:buNone/>
              <a:defRPr sz="5342">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67A4EBF5-7259-464E-8DF8-9C0C6ED44775}" type="datetimeFigureOut">
              <a:rPr lang="de-DE" smtClean="0"/>
              <a:t>22.07.2025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DFF3AFF-AC84-4045-8C14-C378C5135138}" type="slidenum">
              <a:rPr lang="de-DE" smtClean="0"/>
              <a:t>‹Nr.›</a:t>
            </a:fld>
            <a:endParaRPr lang="de-DE"/>
          </a:p>
        </p:txBody>
      </p:sp>
    </p:spTree>
    <p:extLst>
      <p:ext uri="{BB962C8B-B14F-4D97-AF65-F5344CB8AC3E}">
        <p14:creationId xmlns:p14="http://schemas.microsoft.com/office/powerpoint/2010/main" val="1158726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2098774" y="11394520"/>
            <a:ext cx="12974241" cy="27158594"/>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5454610" y="11394520"/>
            <a:ext cx="12974241" cy="27158594"/>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67A4EBF5-7259-464E-8DF8-9C0C6ED44775}" type="datetimeFigureOut">
              <a:rPr lang="de-DE" smtClean="0"/>
              <a:t>22.07.2025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DFF3AFF-AC84-4045-8C14-C378C5135138}" type="slidenum">
              <a:rPr lang="de-DE" smtClean="0"/>
              <a:t>‹Nr.›</a:t>
            </a:fld>
            <a:endParaRPr lang="de-DE"/>
          </a:p>
        </p:txBody>
      </p:sp>
    </p:spTree>
    <p:extLst>
      <p:ext uri="{BB962C8B-B14F-4D97-AF65-F5344CB8AC3E}">
        <p14:creationId xmlns:p14="http://schemas.microsoft.com/office/powerpoint/2010/main" val="63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2102750" y="2278913"/>
            <a:ext cx="26330077" cy="8273416"/>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2102754" y="10492870"/>
            <a:ext cx="12914614" cy="5142393"/>
          </a:xfrm>
        </p:spPr>
        <p:txBody>
          <a:bodyPr anchor="b"/>
          <a:lstStyle>
            <a:lvl1pPr marL="0" indent="0">
              <a:buNone/>
              <a:defRPr sz="8012" b="1"/>
            </a:lvl1pPr>
            <a:lvl2pPr marL="1526362" indent="0">
              <a:buNone/>
              <a:defRPr sz="6677" b="1"/>
            </a:lvl2pPr>
            <a:lvl3pPr marL="3052724" indent="0">
              <a:buNone/>
              <a:defRPr sz="6009" b="1"/>
            </a:lvl3pPr>
            <a:lvl4pPr marL="4579087" indent="0">
              <a:buNone/>
              <a:defRPr sz="5342" b="1"/>
            </a:lvl4pPr>
            <a:lvl5pPr marL="6105449" indent="0">
              <a:buNone/>
              <a:defRPr sz="5342" b="1"/>
            </a:lvl5pPr>
            <a:lvl6pPr marL="7631811" indent="0">
              <a:buNone/>
              <a:defRPr sz="5342" b="1"/>
            </a:lvl6pPr>
            <a:lvl7pPr marL="9158173" indent="0">
              <a:buNone/>
              <a:defRPr sz="5342" b="1"/>
            </a:lvl7pPr>
            <a:lvl8pPr marL="10684535" indent="0">
              <a:buNone/>
              <a:defRPr sz="5342" b="1"/>
            </a:lvl8pPr>
            <a:lvl9pPr marL="12210898" indent="0">
              <a:buNone/>
              <a:defRPr sz="5342" b="1"/>
            </a:lvl9pPr>
          </a:lstStyle>
          <a:p>
            <a:pPr lvl="0"/>
            <a:r>
              <a:rPr lang="de-DE"/>
              <a:t>Formatvorlagen des Textmasters bearbeiten</a:t>
            </a:r>
          </a:p>
        </p:txBody>
      </p:sp>
      <p:sp>
        <p:nvSpPr>
          <p:cNvPr id="4" name="Content Placeholder 3"/>
          <p:cNvSpPr>
            <a:spLocks noGrp="1"/>
          </p:cNvSpPr>
          <p:nvPr>
            <p:ph sz="half" idx="2"/>
          </p:nvPr>
        </p:nvSpPr>
        <p:spPr>
          <a:xfrm>
            <a:off x="2102754" y="15635264"/>
            <a:ext cx="12914614" cy="22997117"/>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5454612" y="10492870"/>
            <a:ext cx="12978217" cy="5142393"/>
          </a:xfrm>
        </p:spPr>
        <p:txBody>
          <a:bodyPr anchor="b"/>
          <a:lstStyle>
            <a:lvl1pPr marL="0" indent="0">
              <a:buNone/>
              <a:defRPr sz="8012" b="1"/>
            </a:lvl1pPr>
            <a:lvl2pPr marL="1526362" indent="0">
              <a:buNone/>
              <a:defRPr sz="6677" b="1"/>
            </a:lvl2pPr>
            <a:lvl3pPr marL="3052724" indent="0">
              <a:buNone/>
              <a:defRPr sz="6009" b="1"/>
            </a:lvl3pPr>
            <a:lvl4pPr marL="4579087" indent="0">
              <a:buNone/>
              <a:defRPr sz="5342" b="1"/>
            </a:lvl4pPr>
            <a:lvl5pPr marL="6105449" indent="0">
              <a:buNone/>
              <a:defRPr sz="5342" b="1"/>
            </a:lvl5pPr>
            <a:lvl6pPr marL="7631811" indent="0">
              <a:buNone/>
              <a:defRPr sz="5342" b="1"/>
            </a:lvl6pPr>
            <a:lvl7pPr marL="9158173" indent="0">
              <a:buNone/>
              <a:defRPr sz="5342" b="1"/>
            </a:lvl7pPr>
            <a:lvl8pPr marL="10684535" indent="0">
              <a:buNone/>
              <a:defRPr sz="5342" b="1"/>
            </a:lvl8pPr>
            <a:lvl9pPr marL="12210898" indent="0">
              <a:buNone/>
              <a:defRPr sz="5342" b="1"/>
            </a:lvl9pPr>
          </a:lstStyle>
          <a:p>
            <a:pPr lvl="0"/>
            <a:r>
              <a:rPr lang="de-DE"/>
              <a:t>Formatvorlagen des Textmasters bearbeiten</a:t>
            </a:r>
          </a:p>
        </p:txBody>
      </p:sp>
      <p:sp>
        <p:nvSpPr>
          <p:cNvPr id="6" name="Content Placeholder 5"/>
          <p:cNvSpPr>
            <a:spLocks noGrp="1"/>
          </p:cNvSpPr>
          <p:nvPr>
            <p:ph sz="quarter" idx="4"/>
          </p:nvPr>
        </p:nvSpPr>
        <p:spPr>
          <a:xfrm>
            <a:off x="15454612" y="15635264"/>
            <a:ext cx="12978217" cy="22997117"/>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67A4EBF5-7259-464E-8DF8-9C0C6ED44775}" type="datetimeFigureOut">
              <a:rPr lang="de-DE" smtClean="0"/>
              <a:t>22.07.2025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6DFF3AFF-AC84-4045-8C14-C378C5135138}" type="slidenum">
              <a:rPr lang="de-DE" smtClean="0"/>
              <a:t>‹Nr.›</a:t>
            </a:fld>
            <a:endParaRPr lang="de-DE"/>
          </a:p>
        </p:txBody>
      </p:sp>
    </p:spTree>
    <p:extLst>
      <p:ext uri="{BB962C8B-B14F-4D97-AF65-F5344CB8AC3E}">
        <p14:creationId xmlns:p14="http://schemas.microsoft.com/office/powerpoint/2010/main" val="407233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67A4EBF5-7259-464E-8DF8-9C0C6ED44775}" type="datetimeFigureOut">
              <a:rPr lang="de-DE" smtClean="0"/>
              <a:t>22.07.2025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6DFF3AFF-AC84-4045-8C14-C378C5135138}" type="slidenum">
              <a:rPr lang="de-DE" smtClean="0"/>
              <a:t>‹Nr.›</a:t>
            </a:fld>
            <a:endParaRPr lang="de-DE"/>
          </a:p>
        </p:txBody>
      </p:sp>
    </p:spTree>
    <p:extLst>
      <p:ext uri="{BB962C8B-B14F-4D97-AF65-F5344CB8AC3E}">
        <p14:creationId xmlns:p14="http://schemas.microsoft.com/office/powerpoint/2010/main" val="1285969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A4EBF5-7259-464E-8DF8-9C0C6ED44775}" type="datetimeFigureOut">
              <a:rPr lang="de-DE" smtClean="0"/>
              <a:t>22.07.2025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6DFF3AFF-AC84-4045-8C14-C378C5135138}" type="slidenum">
              <a:rPr lang="de-DE" smtClean="0"/>
              <a:t>‹Nr.›</a:t>
            </a:fld>
            <a:endParaRPr lang="de-DE"/>
          </a:p>
        </p:txBody>
      </p:sp>
    </p:spTree>
    <p:extLst>
      <p:ext uri="{BB962C8B-B14F-4D97-AF65-F5344CB8AC3E}">
        <p14:creationId xmlns:p14="http://schemas.microsoft.com/office/powerpoint/2010/main" val="2335419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102750" y="2853584"/>
            <a:ext cx="9845954" cy="9987545"/>
          </a:xfrm>
        </p:spPr>
        <p:txBody>
          <a:bodyPr anchor="b"/>
          <a:lstStyle>
            <a:lvl1pPr>
              <a:defRPr sz="10683"/>
            </a:lvl1pPr>
          </a:lstStyle>
          <a:p>
            <a:r>
              <a:rPr lang="de-DE"/>
              <a:t>Titelmasterformat durch Klicken bearbeiten</a:t>
            </a:r>
            <a:endParaRPr lang="en-US" dirty="0"/>
          </a:p>
        </p:txBody>
      </p:sp>
      <p:sp>
        <p:nvSpPr>
          <p:cNvPr id="3" name="Content Placeholder 2"/>
          <p:cNvSpPr>
            <a:spLocks noGrp="1"/>
          </p:cNvSpPr>
          <p:nvPr>
            <p:ph idx="1"/>
          </p:nvPr>
        </p:nvSpPr>
        <p:spPr>
          <a:xfrm>
            <a:off x="12978217" y="6162959"/>
            <a:ext cx="15454610" cy="30418415"/>
          </a:xfrm>
        </p:spPr>
        <p:txBody>
          <a:bodyPr/>
          <a:lstStyle>
            <a:lvl1pPr>
              <a:defRPr sz="10683"/>
            </a:lvl1pPr>
            <a:lvl2pPr>
              <a:defRPr sz="9348"/>
            </a:lvl2pPr>
            <a:lvl3pPr>
              <a:defRPr sz="8012"/>
            </a:lvl3pPr>
            <a:lvl4pPr>
              <a:defRPr sz="6677"/>
            </a:lvl4pPr>
            <a:lvl5pPr>
              <a:defRPr sz="6677"/>
            </a:lvl5pPr>
            <a:lvl6pPr>
              <a:defRPr sz="6677"/>
            </a:lvl6pPr>
            <a:lvl7pPr>
              <a:defRPr sz="6677"/>
            </a:lvl7pPr>
            <a:lvl8pPr>
              <a:defRPr sz="6677"/>
            </a:lvl8pPr>
            <a:lvl9pPr>
              <a:defRPr sz="6677"/>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102750" y="12841129"/>
            <a:ext cx="9845954" cy="23789780"/>
          </a:xfrm>
        </p:spPr>
        <p:txBody>
          <a:bodyPr/>
          <a:lstStyle>
            <a:lvl1pPr marL="0" indent="0">
              <a:buNone/>
              <a:defRPr sz="5342"/>
            </a:lvl1pPr>
            <a:lvl2pPr marL="1526362" indent="0">
              <a:buNone/>
              <a:defRPr sz="4674"/>
            </a:lvl2pPr>
            <a:lvl3pPr marL="3052724" indent="0">
              <a:buNone/>
              <a:defRPr sz="4006"/>
            </a:lvl3pPr>
            <a:lvl4pPr marL="4579087" indent="0">
              <a:buNone/>
              <a:defRPr sz="3339"/>
            </a:lvl4pPr>
            <a:lvl5pPr marL="6105449" indent="0">
              <a:buNone/>
              <a:defRPr sz="3339"/>
            </a:lvl5pPr>
            <a:lvl6pPr marL="7631811" indent="0">
              <a:buNone/>
              <a:defRPr sz="3339"/>
            </a:lvl6pPr>
            <a:lvl7pPr marL="9158173" indent="0">
              <a:buNone/>
              <a:defRPr sz="3339"/>
            </a:lvl7pPr>
            <a:lvl8pPr marL="10684535" indent="0">
              <a:buNone/>
              <a:defRPr sz="3339"/>
            </a:lvl8pPr>
            <a:lvl9pPr marL="12210898" indent="0">
              <a:buNone/>
              <a:defRPr sz="3339"/>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67A4EBF5-7259-464E-8DF8-9C0C6ED44775}" type="datetimeFigureOut">
              <a:rPr lang="de-DE" smtClean="0"/>
              <a:t>22.07.2025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DFF3AFF-AC84-4045-8C14-C378C5135138}" type="slidenum">
              <a:rPr lang="de-DE" smtClean="0"/>
              <a:t>‹Nr.›</a:t>
            </a:fld>
            <a:endParaRPr lang="de-DE"/>
          </a:p>
        </p:txBody>
      </p:sp>
    </p:spTree>
    <p:extLst>
      <p:ext uri="{BB962C8B-B14F-4D97-AF65-F5344CB8AC3E}">
        <p14:creationId xmlns:p14="http://schemas.microsoft.com/office/powerpoint/2010/main" val="2420868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102750" y="2853584"/>
            <a:ext cx="9845954" cy="9987545"/>
          </a:xfrm>
        </p:spPr>
        <p:txBody>
          <a:bodyPr anchor="b"/>
          <a:lstStyle>
            <a:lvl1pPr>
              <a:defRPr sz="10683"/>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12978217" y="6162959"/>
            <a:ext cx="15454610" cy="30418415"/>
          </a:xfrm>
        </p:spPr>
        <p:txBody>
          <a:bodyPr anchor="t"/>
          <a:lstStyle>
            <a:lvl1pPr marL="0" indent="0">
              <a:buNone/>
              <a:defRPr sz="10683"/>
            </a:lvl1pPr>
            <a:lvl2pPr marL="1526362" indent="0">
              <a:buNone/>
              <a:defRPr sz="9348"/>
            </a:lvl2pPr>
            <a:lvl3pPr marL="3052724" indent="0">
              <a:buNone/>
              <a:defRPr sz="8012"/>
            </a:lvl3pPr>
            <a:lvl4pPr marL="4579087" indent="0">
              <a:buNone/>
              <a:defRPr sz="6677"/>
            </a:lvl4pPr>
            <a:lvl5pPr marL="6105449" indent="0">
              <a:buNone/>
              <a:defRPr sz="6677"/>
            </a:lvl5pPr>
            <a:lvl6pPr marL="7631811" indent="0">
              <a:buNone/>
              <a:defRPr sz="6677"/>
            </a:lvl6pPr>
            <a:lvl7pPr marL="9158173" indent="0">
              <a:buNone/>
              <a:defRPr sz="6677"/>
            </a:lvl7pPr>
            <a:lvl8pPr marL="10684535" indent="0">
              <a:buNone/>
              <a:defRPr sz="6677"/>
            </a:lvl8pPr>
            <a:lvl9pPr marL="12210898" indent="0">
              <a:buNone/>
              <a:defRPr sz="6677"/>
            </a:lvl9pPr>
          </a:lstStyle>
          <a:p>
            <a:r>
              <a:rPr lang="de-DE"/>
              <a:t>Bild durch Klicken auf Symbol hinzufügen</a:t>
            </a:r>
            <a:endParaRPr lang="en-US" dirty="0"/>
          </a:p>
        </p:txBody>
      </p:sp>
      <p:sp>
        <p:nvSpPr>
          <p:cNvPr id="4" name="Text Placeholder 3"/>
          <p:cNvSpPr>
            <a:spLocks noGrp="1"/>
          </p:cNvSpPr>
          <p:nvPr>
            <p:ph type="body" sz="half" idx="2"/>
          </p:nvPr>
        </p:nvSpPr>
        <p:spPr>
          <a:xfrm>
            <a:off x="2102750" y="12841129"/>
            <a:ext cx="9845954" cy="23789780"/>
          </a:xfrm>
        </p:spPr>
        <p:txBody>
          <a:bodyPr/>
          <a:lstStyle>
            <a:lvl1pPr marL="0" indent="0">
              <a:buNone/>
              <a:defRPr sz="5342"/>
            </a:lvl1pPr>
            <a:lvl2pPr marL="1526362" indent="0">
              <a:buNone/>
              <a:defRPr sz="4674"/>
            </a:lvl2pPr>
            <a:lvl3pPr marL="3052724" indent="0">
              <a:buNone/>
              <a:defRPr sz="4006"/>
            </a:lvl3pPr>
            <a:lvl4pPr marL="4579087" indent="0">
              <a:buNone/>
              <a:defRPr sz="3339"/>
            </a:lvl4pPr>
            <a:lvl5pPr marL="6105449" indent="0">
              <a:buNone/>
              <a:defRPr sz="3339"/>
            </a:lvl5pPr>
            <a:lvl6pPr marL="7631811" indent="0">
              <a:buNone/>
              <a:defRPr sz="3339"/>
            </a:lvl6pPr>
            <a:lvl7pPr marL="9158173" indent="0">
              <a:buNone/>
              <a:defRPr sz="3339"/>
            </a:lvl7pPr>
            <a:lvl8pPr marL="10684535" indent="0">
              <a:buNone/>
              <a:defRPr sz="3339"/>
            </a:lvl8pPr>
            <a:lvl9pPr marL="12210898" indent="0">
              <a:buNone/>
              <a:defRPr sz="3339"/>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67A4EBF5-7259-464E-8DF8-9C0C6ED44775}" type="datetimeFigureOut">
              <a:rPr lang="de-DE" smtClean="0"/>
              <a:t>22.07.2025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DFF3AFF-AC84-4045-8C14-C378C5135138}" type="slidenum">
              <a:rPr lang="de-DE" smtClean="0"/>
              <a:t>‹Nr.›</a:t>
            </a:fld>
            <a:endParaRPr lang="de-DE"/>
          </a:p>
        </p:txBody>
      </p:sp>
    </p:spTree>
    <p:extLst>
      <p:ext uri="{BB962C8B-B14F-4D97-AF65-F5344CB8AC3E}">
        <p14:creationId xmlns:p14="http://schemas.microsoft.com/office/powerpoint/2010/main" val="1761228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98774" y="2278913"/>
            <a:ext cx="26330077" cy="8273416"/>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2098774" y="11394520"/>
            <a:ext cx="26330077" cy="27158594"/>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2098774" y="39672756"/>
            <a:ext cx="6868716" cy="2278904"/>
          </a:xfrm>
          <a:prstGeom prst="rect">
            <a:avLst/>
          </a:prstGeom>
        </p:spPr>
        <p:txBody>
          <a:bodyPr vert="horz" lIns="91440" tIns="45720" rIns="91440" bIns="45720" rtlCol="0" anchor="ctr"/>
          <a:lstStyle>
            <a:lvl1pPr algn="l">
              <a:defRPr sz="4006">
                <a:solidFill>
                  <a:schemeClr val="tx1">
                    <a:tint val="75000"/>
                  </a:schemeClr>
                </a:solidFill>
              </a:defRPr>
            </a:lvl1pPr>
          </a:lstStyle>
          <a:p>
            <a:fld id="{67A4EBF5-7259-464E-8DF8-9C0C6ED44775}" type="datetimeFigureOut">
              <a:rPr lang="de-DE" smtClean="0"/>
              <a:t>22.07.2025</a:t>
            </a:fld>
            <a:endParaRPr lang="de-DE"/>
          </a:p>
        </p:txBody>
      </p:sp>
      <p:sp>
        <p:nvSpPr>
          <p:cNvPr id="5" name="Footer Placeholder 4"/>
          <p:cNvSpPr>
            <a:spLocks noGrp="1"/>
          </p:cNvSpPr>
          <p:nvPr>
            <p:ph type="ftr" sz="quarter" idx="3"/>
          </p:nvPr>
        </p:nvSpPr>
        <p:spPr>
          <a:xfrm>
            <a:off x="10112276" y="39672756"/>
            <a:ext cx="10303073" cy="2278904"/>
          </a:xfrm>
          <a:prstGeom prst="rect">
            <a:avLst/>
          </a:prstGeom>
        </p:spPr>
        <p:txBody>
          <a:bodyPr vert="horz" lIns="91440" tIns="45720" rIns="91440" bIns="45720" rtlCol="0" anchor="ctr"/>
          <a:lstStyle>
            <a:lvl1pPr algn="ctr">
              <a:defRPr sz="4006">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21560135" y="39672756"/>
            <a:ext cx="6868716" cy="2278904"/>
          </a:xfrm>
          <a:prstGeom prst="rect">
            <a:avLst/>
          </a:prstGeom>
        </p:spPr>
        <p:txBody>
          <a:bodyPr vert="horz" lIns="91440" tIns="45720" rIns="91440" bIns="45720" rtlCol="0" anchor="ctr"/>
          <a:lstStyle>
            <a:lvl1pPr algn="r">
              <a:defRPr sz="4006">
                <a:solidFill>
                  <a:schemeClr val="tx1">
                    <a:tint val="75000"/>
                  </a:schemeClr>
                </a:solidFill>
              </a:defRPr>
            </a:lvl1pPr>
          </a:lstStyle>
          <a:p>
            <a:fld id="{6DFF3AFF-AC84-4045-8C14-C378C5135138}" type="slidenum">
              <a:rPr lang="de-DE" smtClean="0"/>
              <a:t>‹Nr.›</a:t>
            </a:fld>
            <a:endParaRPr lang="de-DE"/>
          </a:p>
        </p:txBody>
      </p:sp>
    </p:spTree>
    <p:extLst>
      <p:ext uri="{BB962C8B-B14F-4D97-AF65-F5344CB8AC3E}">
        <p14:creationId xmlns:p14="http://schemas.microsoft.com/office/powerpoint/2010/main" val="31701607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052724" rtl="0" eaLnBrk="1" latinLnBrk="0" hangingPunct="1">
        <a:lnSpc>
          <a:spcPct val="90000"/>
        </a:lnSpc>
        <a:spcBef>
          <a:spcPct val="0"/>
        </a:spcBef>
        <a:buNone/>
        <a:defRPr sz="14689" kern="1200">
          <a:solidFill>
            <a:schemeClr val="tx1"/>
          </a:solidFill>
          <a:latin typeface="+mj-lt"/>
          <a:ea typeface="+mj-ea"/>
          <a:cs typeface="+mj-cs"/>
        </a:defRPr>
      </a:lvl1pPr>
    </p:titleStyle>
    <p:bodyStyle>
      <a:lvl1pPr marL="763181" indent="-763181" algn="l" defTabSz="3052724" rtl="0" eaLnBrk="1" latinLnBrk="0" hangingPunct="1">
        <a:lnSpc>
          <a:spcPct val="90000"/>
        </a:lnSpc>
        <a:spcBef>
          <a:spcPts val="3339"/>
        </a:spcBef>
        <a:buFont typeface="Arial" panose="020B0604020202020204" pitchFamily="34" charset="0"/>
        <a:buChar char="•"/>
        <a:defRPr sz="9348" kern="1200">
          <a:solidFill>
            <a:schemeClr val="tx1"/>
          </a:solidFill>
          <a:latin typeface="+mn-lt"/>
          <a:ea typeface="+mn-ea"/>
          <a:cs typeface="+mn-cs"/>
        </a:defRPr>
      </a:lvl1pPr>
      <a:lvl2pPr marL="2289543" indent="-763181" algn="l" defTabSz="3052724" rtl="0" eaLnBrk="1" latinLnBrk="0" hangingPunct="1">
        <a:lnSpc>
          <a:spcPct val="90000"/>
        </a:lnSpc>
        <a:spcBef>
          <a:spcPts val="1669"/>
        </a:spcBef>
        <a:buFont typeface="Arial" panose="020B0604020202020204" pitchFamily="34" charset="0"/>
        <a:buChar char="•"/>
        <a:defRPr sz="8012" kern="1200">
          <a:solidFill>
            <a:schemeClr val="tx1"/>
          </a:solidFill>
          <a:latin typeface="+mn-lt"/>
          <a:ea typeface="+mn-ea"/>
          <a:cs typeface="+mn-cs"/>
        </a:defRPr>
      </a:lvl2pPr>
      <a:lvl3pPr marL="3815906" indent="-763181" algn="l" defTabSz="3052724" rtl="0" eaLnBrk="1" latinLnBrk="0" hangingPunct="1">
        <a:lnSpc>
          <a:spcPct val="90000"/>
        </a:lnSpc>
        <a:spcBef>
          <a:spcPts val="1669"/>
        </a:spcBef>
        <a:buFont typeface="Arial" panose="020B0604020202020204" pitchFamily="34" charset="0"/>
        <a:buChar char="•"/>
        <a:defRPr sz="6677" kern="1200">
          <a:solidFill>
            <a:schemeClr val="tx1"/>
          </a:solidFill>
          <a:latin typeface="+mn-lt"/>
          <a:ea typeface="+mn-ea"/>
          <a:cs typeface="+mn-cs"/>
        </a:defRPr>
      </a:lvl3pPr>
      <a:lvl4pPr marL="5342268" indent="-763181" algn="l" defTabSz="3052724" rtl="0" eaLnBrk="1" latinLnBrk="0" hangingPunct="1">
        <a:lnSpc>
          <a:spcPct val="90000"/>
        </a:lnSpc>
        <a:spcBef>
          <a:spcPts val="1669"/>
        </a:spcBef>
        <a:buFont typeface="Arial" panose="020B0604020202020204" pitchFamily="34" charset="0"/>
        <a:buChar char="•"/>
        <a:defRPr sz="6009" kern="1200">
          <a:solidFill>
            <a:schemeClr val="tx1"/>
          </a:solidFill>
          <a:latin typeface="+mn-lt"/>
          <a:ea typeface="+mn-ea"/>
          <a:cs typeface="+mn-cs"/>
        </a:defRPr>
      </a:lvl4pPr>
      <a:lvl5pPr marL="6868630" indent="-763181" algn="l" defTabSz="3052724" rtl="0" eaLnBrk="1" latinLnBrk="0" hangingPunct="1">
        <a:lnSpc>
          <a:spcPct val="90000"/>
        </a:lnSpc>
        <a:spcBef>
          <a:spcPts val="1669"/>
        </a:spcBef>
        <a:buFont typeface="Arial" panose="020B0604020202020204" pitchFamily="34" charset="0"/>
        <a:buChar char="•"/>
        <a:defRPr sz="6009" kern="1200">
          <a:solidFill>
            <a:schemeClr val="tx1"/>
          </a:solidFill>
          <a:latin typeface="+mn-lt"/>
          <a:ea typeface="+mn-ea"/>
          <a:cs typeface="+mn-cs"/>
        </a:defRPr>
      </a:lvl5pPr>
      <a:lvl6pPr marL="8394992" indent="-763181" algn="l" defTabSz="3052724" rtl="0" eaLnBrk="1" latinLnBrk="0" hangingPunct="1">
        <a:lnSpc>
          <a:spcPct val="90000"/>
        </a:lnSpc>
        <a:spcBef>
          <a:spcPts val="1669"/>
        </a:spcBef>
        <a:buFont typeface="Arial" panose="020B0604020202020204" pitchFamily="34" charset="0"/>
        <a:buChar char="•"/>
        <a:defRPr sz="6009" kern="1200">
          <a:solidFill>
            <a:schemeClr val="tx1"/>
          </a:solidFill>
          <a:latin typeface="+mn-lt"/>
          <a:ea typeface="+mn-ea"/>
          <a:cs typeface="+mn-cs"/>
        </a:defRPr>
      </a:lvl6pPr>
      <a:lvl7pPr marL="9921354" indent="-763181" algn="l" defTabSz="3052724" rtl="0" eaLnBrk="1" latinLnBrk="0" hangingPunct="1">
        <a:lnSpc>
          <a:spcPct val="90000"/>
        </a:lnSpc>
        <a:spcBef>
          <a:spcPts val="1669"/>
        </a:spcBef>
        <a:buFont typeface="Arial" panose="020B0604020202020204" pitchFamily="34" charset="0"/>
        <a:buChar char="•"/>
        <a:defRPr sz="6009" kern="1200">
          <a:solidFill>
            <a:schemeClr val="tx1"/>
          </a:solidFill>
          <a:latin typeface="+mn-lt"/>
          <a:ea typeface="+mn-ea"/>
          <a:cs typeface="+mn-cs"/>
        </a:defRPr>
      </a:lvl7pPr>
      <a:lvl8pPr marL="11447717" indent="-763181" algn="l" defTabSz="3052724" rtl="0" eaLnBrk="1" latinLnBrk="0" hangingPunct="1">
        <a:lnSpc>
          <a:spcPct val="90000"/>
        </a:lnSpc>
        <a:spcBef>
          <a:spcPts val="1669"/>
        </a:spcBef>
        <a:buFont typeface="Arial" panose="020B0604020202020204" pitchFamily="34" charset="0"/>
        <a:buChar char="•"/>
        <a:defRPr sz="6009" kern="1200">
          <a:solidFill>
            <a:schemeClr val="tx1"/>
          </a:solidFill>
          <a:latin typeface="+mn-lt"/>
          <a:ea typeface="+mn-ea"/>
          <a:cs typeface="+mn-cs"/>
        </a:defRPr>
      </a:lvl8pPr>
      <a:lvl9pPr marL="12974079" indent="-763181" algn="l" defTabSz="3052724" rtl="0" eaLnBrk="1" latinLnBrk="0" hangingPunct="1">
        <a:lnSpc>
          <a:spcPct val="90000"/>
        </a:lnSpc>
        <a:spcBef>
          <a:spcPts val="1669"/>
        </a:spcBef>
        <a:buFont typeface="Arial" panose="020B0604020202020204" pitchFamily="34" charset="0"/>
        <a:buChar char="•"/>
        <a:defRPr sz="6009" kern="1200">
          <a:solidFill>
            <a:schemeClr val="tx1"/>
          </a:solidFill>
          <a:latin typeface="+mn-lt"/>
          <a:ea typeface="+mn-ea"/>
          <a:cs typeface="+mn-cs"/>
        </a:defRPr>
      </a:lvl9pPr>
    </p:bodyStyle>
    <p:otherStyle>
      <a:defPPr>
        <a:defRPr lang="en-US"/>
      </a:defPPr>
      <a:lvl1pPr marL="0" algn="l" defTabSz="3052724" rtl="0" eaLnBrk="1" latinLnBrk="0" hangingPunct="1">
        <a:defRPr sz="6009" kern="1200">
          <a:solidFill>
            <a:schemeClr val="tx1"/>
          </a:solidFill>
          <a:latin typeface="+mn-lt"/>
          <a:ea typeface="+mn-ea"/>
          <a:cs typeface="+mn-cs"/>
        </a:defRPr>
      </a:lvl1pPr>
      <a:lvl2pPr marL="1526362" algn="l" defTabSz="3052724" rtl="0" eaLnBrk="1" latinLnBrk="0" hangingPunct="1">
        <a:defRPr sz="6009" kern="1200">
          <a:solidFill>
            <a:schemeClr val="tx1"/>
          </a:solidFill>
          <a:latin typeface="+mn-lt"/>
          <a:ea typeface="+mn-ea"/>
          <a:cs typeface="+mn-cs"/>
        </a:defRPr>
      </a:lvl2pPr>
      <a:lvl3pPr marL="3052724" algn="l" defTabSz="3052724" rtl="0" eaLnBrk="1" latinLnBrk="0" hangingPunct="1">
        <a:defRPr sz="6009" kern="1200">
          <a:solidFill>
            <a:schemeClr val="tx1"/>
          </a:solidFill>
          <a:latin typeface="+mn-lt"/>
          <a:ea typeface="+mn-ea"/>
          <a:cs typeface="+mn-cs"/>
        </a:defRPr>
      </a:lvl3pPr>
      <a:lvl4pPr marL="4579087" algn="l" defTabSz="3052724" rtl="0" eaLnBrk="1" latinLnBrk="0" hangingPunct="1">
        <a:defRPr sz="6009" kern="1200">
          <a:solidFill>
            <a:schemeClr val="tx1"/>
          </a:solidFill>
          <a:latin typeface="+mn-lt"/>
          <a:ea typeface="+mn-ea"/>
          <a:cs typeface="+mn-cs"/>
        </a:defRPr>
      </a:lvl4pPr>
      <a:lvl5pPr marL="6105449" algn="l" defTabSz="3052724" rtl="0" eaLnBrk="1" latinLnBrk="0" hangingPunct="1">
        <a:defRPr sz="6009" kern="1200">
          <a:solidFill>
            <a:schemeClr val="tx1"/>
          </a:solidFill>
          <a:latin typeface="+mn-lt"/>
          <a:ea typeface="+mn-ea"/>
          <a:cs typeface="+mn-cs"/>
        </a:defRPr>
      </a:lvl5pPr>
      <a:lvl6pPr marL="7631811" algn="l" defTabSz="3052724" rtl="0" eaLnBrk="1" latinLnBrk="0" hangingPunct="1">
        <a:defRPr sz="6009" kern="1200">
          <a:solidFill>
            <a:schemeClr val="tx1"/>
          </a:solidFill>
          <a:latin typeface="+mn-lt"/>
          <a:ea typeface="+mn-ea"/>
          <a:cs typeface="+mn-cs"/>
        </a:defRPr>
      </a:lvl6pPr>
      <a:lvl7pPr marL="9158173" algn="l" defTabSz="3052724" rtl="0" eaLnBrk="1" latinLnBrk="0" hangingPunct="1">
        <a:defRPr sz="6009" kern="1200">
          <a:solidFill>
            <a:schemeClr val="tx1"/>
          </a:solidFill>
          <a:latin typeface="+mn-lt"/>
          <a:ea typeface="+mn-ea"/>
          <a:cs typeface="+mn-cs"/>
        </a:defRPr>
      </a:lvl7pPr>
      <a:lvl8pPr marL="10684535" algn="l" defTabSz="3052724" rtl="0" eaLnBrk="1" latinLnBrk="0" hangingPunct="1">
        <a:defRPr sz="6009" kern="1200">
          <a:solidFill>
            <a:schemeClr val="tx1"/>
          </a:solidFill>
          <a:latin typeface="+mn-lt"/>
          <a:ea typeface="+mn-ea"/>
          <a:cs typeface="+mn-cs"/>
        </a:defRPr>
      </a:lvl8pPr>
      <a:lvl9pPr marL="12210898" algn="l" defTabSz="3052724" rtl="0" eaLnBrk="1" latinLnBrk="0" hangingPunct="1">
        <a:defRPr sz="60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7323654"/>
            <a:ext cx="29475953" cy="33300000"/>
          </a:xfrm>
          <a:prstGeom prst="rect">
            <a:avLst/>
          </a:prstGeom>
          <a:solidFill>
            <a:schemeClr val="bg1">
              <a:lumMod val="95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de-DE"/>
          </a:p>
        </p:txBody>
      </p:sp>
      <p:sp>
        <p:nvSpPr>
          <p:cNvPr id="22" name="Textfeld 21">
            <a:extLst>
              <a:ext uri="{FF2B5EF4-FFF2-40B4-BE49-F238E27FC236}">
                <a16:creationId xmlns:a16="http://schemas.microsoft.com/office/drawing/2014/main" id="{05458241-9E51-4BF1-8EB9-DFCE3F999B48}"/>
              </a:ext>
            </a:extLst>
          </p:cNvPr>
          <p:cNvSpPr txBox="1"/>
          <p:nvPr/>
        </p:nvSpPr>
        <p:spPr>
          <a:xfrm>
            <a:off x="15263812" y="7323654"/>
            <a:ext cx="13716000" cy="33300000"/>
          </a:xfrm>
          <a:prstGeom prst="rect">
            <a:avLst/>
          </a:prstGeom>
          <a:noFill/>
        </p:spPr>
        <p:txBody>
          <a:bodyPr wrap="square" lIns="0" tIns="0" rIns="0" bIns="0" numCol="1" rtlCol="0">
            <a:noAutofit/>
          </a:bodyPr>
          <a:lstStyle/>
          <a:p>
            <a:pPr>
              <a:lnSpc>
                <a:spcPct val="140000"/>
              </a:lnSpc>
              <a:spcBef>
                <a:spcPts val="600"/>
              </a:spcBef>
            </a:pPr>
            <a:r>
              <a:rPr lang="de-DE" sz="4200" b="1" cap="all" dirty="0">
                <a:latin typeface="Source Sans Pro" panose="020B0503030403020204" pitchFamily="34" charset="0"/>
              </a:rPr>
              <a:t>Fazit</a:t>
            </a:r>
          </a:p>
          <a:p>
            <a:pPr algn="just">
              <a:lnSpc>
                <a:spcPct val="140000"/>
              </a:lnSpc>
            </a:pPr>
            <a:r>
              <a:rPr lang="de-DE" sz="3600" dirty="0">
                <a:latin typeface="Source Sans Pro" panose="020B0503030403020204" pitchFamily="34" charset="0"/>
              </a:rPr>
              <a:t>Das geregelte Wasserstandssystem erfüllt die Anforderungen zuverlässig: Es erreicht die Sollhöhe mit ±5 mm Genauigkeit und kompensiert Störungen bis 90 %. Der PI-Regler arbeitet stabil, trotz Totzeiten und unterschiedlicher Pumpenleistungen.</a:t>
            </a:r>
          </a:p>
          <a:p>
            <a:pPr algn="just">
              <a:lnSpc>
                <a:spcPct val="140000"/>
              </a:lnSpc>
            </a:pPr>
            <a:r>
              <a:rPr lang="de-DE" sz="3600" dirty="0">
                <a:latin typeface="Source Sans Pro" panose="020B0503030403020204" pitchFamily="34" charset="0"/>
              </a:rPr>
              <a:t>Dank seines offenen, modularen Aufbaus eignet sich das System hervorragend für die Hochschullehre. Es ermöglicht eine anschauliche Vermittlung zentraler Regelungskonzepte wie Führungs- und Störverhalten und PWM-Steuerung in Echtzeit.</a:t>
            </a:r>
          </a:p>
          <a:p>
            <a:pPr algn="just">
              <a:lnSpc>
                <a:spcPct val="140000"/>
              </a:lnSpc>
              <a:spcBef>
                <a:spcPts val="600"/>
              </a:spcBef>
            </a:pPr>
            <a:r>
              <a:rPr lang="en-US" sz="4200" b="1" cap="all" dirty="0" err="1">
                <a:latin typeface="Source Sans Pro" panose="020B0503030403020204" pitchFamily="34" charset="0"/>
              </a:rPr>
              <a:t>Für</a:t>
            </a:r>
            <a:r>
              <a:rPr lang="en-US" sz="4200" b="1" cap="all" dirty="0">
                <a:latin typeface="Source Sans Pro" panose="020B0503030403020204" pitchFamily="34" charset="0"/>
              </a:rPr>
              <a:t> </a:t>
            </a:r>
            <a:r>
              <a:rPr lang="en-US" sz="4200" b="1" cap="all" dirty="0" err="1">
                <a:latin typeface="Source Sans Pro" panose="020B0503030403020204" pitchFamily="34" charset="0"/>
              </a:rPr>
              <a:t>Interessierte</a:t>
            </a:r>
            <a:endParaRPr lang="en-US" sz="4200" b="1" cap="all" dirty="0">
              <a:latin typeface="Source Sans Pro" panose="020B0503030403020204" pitchFamily="34" charset="0"/>
            </a:endParaRPr>
          </a:p>
          <a:p>
            <a:pPr algn="just">
              <a:lnSpc>
                <a:spcPct val="140000"/>
              </a:lnSpc>
              <a:spcBef>
                <a:spcPts val="600"/>
              </a:spcBef>
            </a:pPr>
            <a:r>
              <a:rPr lang="en-US" sz="4200" b="1" dirty="0">
                <a:latin typeface="Source Sans Pro" panose="020B0503030403020204" pitchFamily="34" charset="0"/>
              </a:rPr>
              <a:t>Filter</a:t>
            </a:r>
          </a:p>
          <a:p>
            <a:pPr algn="just">
              <a:lnSpc>
                <a:spcPct val="140000"/>
              </a:lnSpc>
            </a:pPr>
            <a:r>
              <a:rPr lang="de-DE" sz="3600" dirty="0">
                <a:latin typeface="Source Sans Pro" panose="020B0503030403020204" pitchFamily="34" charset="0"/>
              </a:rPr>
              <a:t>Abbildung 2 zeigt Sensorwerte bei verschiedenen  PT1-Filterfrequenzen. Niedrige Frequenzen (z. B. 0,1 Hz) glätten das Signal stark, verursachen jedoch deutliche Verzögerungen. Höhere Frequenzen (z. B. 10 Hz) lassen schnelle Änderungen nahezu ungefiltert durch, wodurch auch Rauschen übertragen wird.</a:t>
            </a:r>
            <a:endParaRPr lang="en-US" sz="4200" b="1" cap="all"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b="1" dirty="0">
              <a:latin typeface="Source Sans Pro" panose="020B0503030403020204" pitchFamily="34" charset="0"/>
            </a:endParaRPr>
          </a:p>
          <a:p>
            <a:pPr>
              <a:lnSpc>
                <a:spcPct val="140000"/>
              </a:lnSpc>
              <a:spcBef>
                <a:spcPts val="600"/>
              </a:spcBef>
            </a:pPr>
            <a:r>
              <a:rPr lang="de-DE" sz="4200" b="1" dirty="0" err="1">
                <a:latin typeface="Source Sans Pro" panose="020B0503030403020204" pitchFamily="34" charset="0"/>
              </a:rPr>
              <a:t>Windup</a:t>
            </a:r>
            <a:endParaRPr lang="de-DE" sz="4200" b="1" dirty="0">
              <a:latin typeface="Source Sans Pro" panose="020B0503030403020204" pitchFamily="34" charset="0"/>
            </a:endParaRPr>
          </a:p>
          <a:p>
            <a:pPr algn="just">
              <a:lnSpc>
                <a:spcPct val="140000"/>
              </a:lnSpc>
              <a:spcBef>
                <a:spcPts val="600"/>
              </a:spcBef>
            </a:pPr>
            <a:r>
              <a:rPr lang="de-DE" sz="3600" dirty="0">
                <a:latin typeface="Source Sans Pro" panose="020B0503030403020204" pitchFamily="34" charset="0"/>
              </a:rPr>
              <a:t>Abbildung 3 zeigt den sogenannten </a:t>
            </a:r>
            <a:r>
              <a:rPr lang="de-DE" sz="3600" dirty="0" err="1">
                <a:latin typeface="Source Sans Pro" panose="020B0503030403020204" pitchFamily="34" charset="0"/>
              </a:rPr>
              <a:t>Windup</a:t>
            </a:r>
            <a:r>
              <a:rPr lang="de-DE" sz="3600" dirty="0">
                <a:latin typeface="Source Sans Pro" panose="020B0503030403020204" pitchFamily="34" charset="0"/>
              </a:rPr>
              <a:t>-Effekt, der bei Reglern mit I-Anteil und Stellgrößenbeschränkung auftreten kann. Obwohl die PWM ihr Maximum erreicht hat, integriert der I-Anteil weiter. Dadurch bleibt im Fall des Wasserstandssystems der Zu-/ Abfluss länger aktiv als nötig, was zu einem deutlichen Überschwingen und träger Regelung führt.</a:t>
            </a:r>
          </a:p>
        </p:txBody>
      </p:sp>
      <p:sp>
        <p:nvSpPr>
          <p:cNvPr id="5" name="Textfeld 4"/>
          <p:cNvSpPr txBox="1"/>
          <p:nvPr/>
        </p:nvSpPr>
        <p:spPr>
          <a:xfrm>
            <a:off x="755999" y="1152000"/>
            <a:ext cx="24028051" cy="3325372"/>
          </a:xfrm>
          <a:prstGeom prst="rect">
            <a:avLst/>
          </a:prstGeom>
          <a:noFill/>
        </p:spPr>
        <p:txBody>
          <a:bodyPr wrap="square" rtlCol="0" anchor="ctr">
            <a:noAutofit/>
          </a:bodyPr>
          <a:lstStyle/>
          <a:p>
            <a:r>
              <a:rPr lang="de-DE" sz="9200" b="1" dirty="0">
                <a:latin typeface="Source Sans Pro" panose="020B0503030403020204" pitchFamily="34" charset="0"/>
              </a:rPr>
              <a:t>Entwicklung eines geregelten Wasserstandssystems für die Hochschullehre</a:t>
            </a:r>
          </a:p>
        </p:txBody>
      </p:sp>
      <p:sp>
        <p:nvSpPr>
          <p:cNvPr id="6" name="Textfeld 5"/>
          <p:cNvSpPr txBox="1"/>
          <p:nvPr/>
        </p:nvSpPr>
        <p:spPr>
          <a:xfrm>
            <a:off x="755999" y="5710057"/>
            <a:ext cx="5833648" cy="1200329"/>
          </a:xfrm>
          <a:prstGeom prst="rect">
            <a:avLst/>
          </a:prstGeom>
          <a:noFill/>
        </p:spPr>
        <p:txBody>
          <a:bodyPr wrap="none" rtlCol="0">
            <a:spAutoFit/>
          </a:bodyPr>
          <a:lstStyle/>
          <a:p>
            <a:r>
              <a:rPr lang="de-DE" sz="3600" dirty="0">
                <a:latin typeface="Source Sans Pro" panose="020B0503030403020204" pitchFamily="34" charset="0"/>
              </a:rPr>
              <a:t>Hilz, Denim Mike</a:t>
            </a:r>
          </a:p>
          <a:p>
            <a:r>
              <a:rPr lang="de-DE" sz="3600" dirty="0">
                <a:latin typeface="Source Sans Pro" panose="020B0503030403020204" pitchFamily="34" charset="0"/>
              </a:rPr>
              <a:t>Hochschule Hamm-Lippstadt</a:t>
            </a:r>
          </a:p>
        </p:txBody>
      </p:sp>
      <p:sp>
        <p:nvSpPr>
          <p:cNvPr id="13" name="Textfeld 12"/>
          <p:cNvSpPr txBox="1"/>
          <p:nvPr/>
        </p:nvSpPr>
        <p:spPr>
          <a:xfrm>
            <a:off x="15192000" y="41112000"/>
            <a:ext cx="13500000" cy="1077218"/>
          </a:xfrm>
          <a:prstGeom prst="rect">
            <a:avLst/>
          </a:prstGeom>
          <a:noFill/>
        </p:spPr>
        <p:txBody>
          <a:bodyPr wrap="square" lIns="0" tIns="0" rIns="0" bIns="0" rtlCol="0">
            <a:noAutofit/>
          </a:bodyPr>
          <a:lstStyle/>
          <a:p>
            <a:r>
              <a:rPr lang="de-DE" sz="3200" dirty="0">
                <a:latin typeface="Source Sans Pro" panose="020B0503030403020204" pitchFamily="34" charset="0"/>
              </a:rPr>
              <a:t>Kontakt:</a:t>
            </a:r>
          </a:p>
          <a:p>
            <a:r>
              <a:rPr lang="de-DE" sz="3200" dirty="0">
                <a:latin typeface="Source Sans Pro" panose="020B0503030403020204" pitchFamily="34" charset="0"/>
              </a:rPr>
              <a:t>Bei Bedarf bei Prof. Dr. Mirek Göbel anfragen.</a:t>
            </a:r>
          </a:p>
        </p:txBody>
      </p:sp>
      <p:sp>
        <p:nvSpPr>
          <p:cNvPr id="14" name="Textfeld 13"/>
          <p:cNvSpPr txBox="1"/>
          <p:nvPr/>
        </p:nvSpPr>
        <p:spPr>
          <a:xfrm>
            <a:off x="755998" y="7323654"/>
            <a:ext cx="13716000" cy="33300000"/>
          </a:xfrm>
          <a:prstGeom prst="rect">
            <a:avLst/>
          </a:prstGeom>
          <a:noFill/>
        </p:spPr>
        <p:txBody>
          <a:bodyPr wrap="square" lIns="0" tIns="0" rIns="0" bIns="0" numCol="1" rtlCol="0">
            <a:noAutofit/>
          </a:bodyPr>
          <a:lstStyle/>
          <a:p>
            <a:pPr algn="just">
              <a:lnSpc>
                <a:spcPct val="140000"/>
              </a:lnSpc>
              <a:spcBef>
                <a:spcPts val="600"/>
              </a:spcBef>
            </a:pPr>
            <a:r>
              <a:rPr lang="en-US" sz="4200" b="1" cap="all" dirty="0" err="1">
                <a:latin typeface="Source Sans Pro" panose="020B0503030403020204" pitchFamily="34" charset="0"/>
              </a:rPr>
              <a:t>Einleitung</a:t>
            </a:r>
            <a:endParaRPr lang="en-US" sz="4200" b="1" cap="all" dirty="0">
              <a:latin typeface="Source Sans Pro" panose="020B0503030403020204" pitchFamily="34" charset="0"/>
            </a:endParaRPr>
          </a:p>
          <a:p>
            <a:pPr algn="just">
              <a:lnSpc>
                <a:spcPct val="140000"/>
              </a:lnSpc>
            </a:pPr>
            <a:r>
              <a:rPr lang="de-DE" sz="3600" dirty="0">
                <a:latin typeface="Source Sans Pro" panose="020B0503030403020204" pitchFamily="34" charset="0"/>
              </a:rPr>
              <a:t>Im Rahmen einer praxisorientierten Arbeit wurde ein geregeltes Wasserstandssystem entwickelt und umgesetzt. Ziel war es, ein Demonstrationsobjekt zu schaffen, das Grundlagen der Regelungstechnik anschaulich vermittelt. Das Projekt kombiniert ein technisches Modell mit Sensorik, Aktorik und einem Mikrocontroller und dient als Experimentierplattform in der Hochschullehre.</a:t>
            </a:r>
          </a:p>
          <a:p>
            <a:pPr>
              <a:lnSpc>
                <a:spcPct val="140000"/>
              </a:lnSpc>
              <a:spcBef>
                <a:spcPts val="600"/>
              </a:spcBef>
            </a:pPr>
            <a:r>
              <a:rPr lang="de-DE" sz="4200" b="1" cap="all" noProof="0" dirty="0">
                <a:latin typeface="Source Sans Pro" panose="020B0503030403020204" pitchFamily="34" charset="0"/>
              </a:rPr>
              <a:t>Material und Methoden</a:t>
            </a:r>
          </a:p>
          <a:p>
            <a:pPr>
              <a:lnSpc>
                <a:spcPct val="140000"/>
              </a:lnSpc>
            </a:pPr>
            <a:r>
              <a:rPr lang="de-DE" sz="3600" noProof="0" dirty="0">
                <a:latin typeface="Source Sans Pro" panose="020B0503030403020204" pitchFamily="34" charset="0"/>
              </a:rPr>
              <a:t>Das Projekt wurde mittels </a:t>
            </a:r>
            <a:r>
              <a:rPr lang="de-DE" sz="3600" b="1" noProof="0" dirty="0">
                <a:latin typeface="Source Sans Pro" panose="020B0503030403020204" pitchFamily="34" charset="0"/>
              </a:rPr>
              <a:t>V-Modell</a:t>
            </a:r>
            <a:r>
              <a:rPr lang="de-DE" sz="3600" noProof="0" dirty="0">
                <a:latin typeface="Source Sans Pro" panose="020B0503030403020204" pitchFamily="34" charset="0"/>
              </a:rPr>
              <a:t> geplant und entwickelt. Die softwareseitige Entwicklung erfolgte mit </a:t>
            </a:r>
            <a:r>
              <a:rPr lang="de-DE" sz="3600" b="1" noProof="0" dirty="0">
                <a:latin typeface="Source Sans Pro" panose="020B0503030403020204" pitchFamily="34" charset="0"/>
              </a:rPr>
              <a:t>MATLAB/Simulink</a:t>
            </a:r>
            <a:r>
              <a:rPr lang="de-DE" sz="3600" noProof="0" dirty="0">
                <a:latin typeface="Source Sans Pro" panose="020B0503030403020204" pitchFamily="34" charset="0"/>
              </a:rPr>
              <a:t>. Die verwendete </a:t>
            </a:r>
            <a:r>
              <a:rPr lang="de-DE" sz="3600" b="1" noProof="0" dirty="0">
                <a:latin typeface="Source Sans Pro" panose="020B0503030403020204" pitchFamily="34" charset="0"/>
              </a:rPr>
              <a:t>Hardware</a:t>
            </a:r>
            <a:r>
              <a:rPr lang="de-DE" sz="3600" noProof="0" dirty="0">
                <a:latin typeface="Source Sans Pro" panose="020B0503030403020204" pitchFamily="34" charset="0"/>
              </a:rPr>
              <a:t> besteht aus:</a:t>
            </a:r>
            <a:endParaRPr lang="de-DE" sz="3600" dirty="0">
              <a:latin typeface="Source Sans Pro" panose="020B0503030403020204" pitchFamily="34" charset="0"/>
            </a:endParaRPr>
          </a:p>
          <a:p>
            <a:pPr marL="571500" indent="-571500" algn="l">
              <a:lnSpc>
                <a:spcPct val="140000"/>
              </a:lnSpc>
              <a:buFont typeface="Arial" panose="020B0604020202020204" pitchFamily="34" charset="0"/>
              <a:buChar char="•"/>
            </a:pPr>
            <a:r>
              <a:rPr lang="de-DE" sz="3600" dirty="0">
                <a:latin typeface="Source Sans Pro" panose="020B0503030403020204" pitchFamily="34" charset="0"/>
              </a:rPr>
              <a:t>zwei Glaszylinder aus Borosilikatglas,</a:t>
            </a:r>
          </a:p>
          <a:p>
            <a:pPr marL="571500" indent="-571500" algn="l">
              <a:lnSpc>
                <a:spcPct val="140000"/>
              </a:lnSpc>
              <a:buFont typeface="Arial" panose="020B0604020202020204" pitchFamily="34" charset="0"/>
              <a:buChar char="•"/>
            </a:pPr>
            <a:r>
              <a:rPr lang="de-DE" sz="3600" dirty="0">
                <a:latin typeface="Source Sans Pro" panose="020B0503030403020204" pitchFamily="34" charset="0"/>
              </a:rPr>
              <a:t>Pumpe links geregelter Zufluss / Pumpe Mitte geregelter Abfluss / Pumpe rechts manuelle Störung,</a:t>
            </a:r>
          </a:p>
          <a:p>
            <a:pPr marL="571500" indent="-571500" algn="l">
              <a:lnSpc>
                <a:spcPct val="140000"/>
              </a:lnSpc>
              <a:buFont typeface="Arial" panose="020B0604020202020204" pitchFamily="34" charset="0"/>
              <a:buChar char="•"/>
            </a:pPr>
            <a:r>
              <a:rPr lang="de-DE" sz="3600" dirty="0">
                <a:latin typeface="Source Sans Pro" panose="020B0503030403020204" pitchFamily="34" charset="0"/>
              </a:rPr>
              <a:t>Drucksensor zur </a:t>
            </a:r>
            <a:r>
              <a:rPr lang="de-DE" sz="3600" dirty="0" err="1">
                <a:latin typeface="Source Sans Pro" panose="020B0503030403020204" pitchFamily="34" charset="0"/>
              </a:rPr>
              <a:t>Wasserstandsmessung</a:t>
            </a:r>
            <a:r>
              <a:rPr lang="de-DE" sz="3600" dirty="0">
                <a:latin typeface="Source Sans Pro" panose="020B0503030403020204" pitchFamily="34" charset="0"/>
              </a:rPr>
              <a:t> mit Hard-/ Softwarefilter,</a:t>
            </a:r>
          </a:p>
          <a:p>
            <a:pPr marL="571500" indent="-571500" algn="l">
              <a:lnSpc>
                <a:spcPct val="140000"/>
              </a:lnSpc>
              <a:buFont typeface="Arial" panose="020B0604020202020204" pitchFamily="34" charset="0"/>
              <a:buChar char="•"/>
            </a:pPr>
            <a:r>
              <a:rPr lang="de-DE" sz="3600" dirty="0">
                <a:latin typeface="Source Sans Pro" panose="020B0503030403020204" pitchFamily="34" charset="0"/>
              </a:rPr>
              <a:t>zwei Drehpotentiometer zur Eingabe von Sollwert und Störung,</a:t>
            </a:r>
          </a:p>
          <a:p>
            <a:pPr marL="571500" indent="-571500" algn="l">
              <a:lnSpc>
                <a:spcPct val="140000"/>
              </a:lnSpc>
              <a:buFont typeface="Arial" panose="020B0604020202020204" pitchFamily="34" charset="0"/>
              <a:buChar char="•"/>
            </a:pPr>
            <a:r>
              <a:rPr lang="de-DE" sz="3600" dirty="0">
                <a:latin typeface="Source Sans Pro" panose="020B0503030403020204" pitchFamily="34" charset="0"/>
              </a:rPr>
              <a:t>LCD-Anzeige zur Darstellung von Sollwert, Istwert und Störung,</a:t>
            </a:r>
          </a:p>
          <a:p>
            <a:pPr marL="571500" indent="-571500" algn="l">
              <a:lnSpc>
                <a:spcPct val="140000"/>
              </a:lnSpc>
              <a:buFont typeface="Arial" panose="020B0604020202020204" pitchFamily="34" charset="0"/>
              <a:buChar char="•"/>
            </a:pPr>
            <a:r>
              <a:rPr lang="de-DE" sz="3600" dirty="0">
                <a:latin typeface="Source Sans Pro" panose="020B0503030403020204" pitchFamily="34" charset="0"/>
              </a:rPr>
              <a:t>Arduino-Controller mit H-Brücken zur Pumpensteuerung.</a:t>
            </a:r>
          </a:p>
          <a:p>
            <a:pPr>
              <a:lnSpc>
                <a:spcPct val="140000"/>
              </a:lnSpc>
              <a:spcBef>
                <a:spcPts val="600"/>
              </a:spcBef>
            </a:pPr>
            <a:r>
              <a:rPr lang="de-DE" sz="4200" b="1" cap="all" dirty="0">
                <a:latin typeface="Source Sans Pro" panose="020B0503030403020204" pitchFamily="34" charset="0"/>
              </a:rPr>
              <a:t>ERGEBNISSE</a:t>
            </a:r>
          </a:p>
          <a:p>
            <a:pPr>
              <a:lnSpc>
                <a:spcPct val="140000"/>
              </a:lnSpc>
              <a:spcBef>
                <a:spcPts val="600"/>
              </a:spcBef>
            </a:pPr>
            <a:r>
              <a:rPr lang="de-DE" sz="3600" dirty="0">
                <a:latin typeface="Source Sans Pro" panose="020B0503030403020204" pitchFamily="34" charset="0"/>
              </a:rPr>
              <a:t>Abbildung 1 zeigt die graphische Aufbereitung eines Systemtests bei dem Sollhöhen angefahren und Störungen eingebracht wurden. </a:t>
            </a: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endParaRPr lang="de-DE" sz="3600" dirty="0">
              <a:latin typeface="Source Sans Pro" panose="020B0503030403020204" pitchFamily="34" charset="0"/>
            </a:endParaRPr>
          </a:p>
          <a:p>
            <a:pPr>
              <a:lnSpc>
                <a:spcPct val="140000"/>
              </a:lnSpc>
              <a:spcBef>
                <a:spcPts val="600"/>
              </a:spcBef>
            </a:pPr>
            <a:r>
              <a:rPr lang="de-DE" sz="3600" dirty="0">
                <a:latin typeface="Source Sans Pro" panose="020B0503030403020204" pitchFamily="34" charset="0"/>
              </a:rPr>
              <a:t>Die wichtigsten Ergebnisse </a:t>
            </a:r>
            <a:r>
              <a:rPr lang="de-DE" sz="3600">
                <a:latin typeface="Source Sans Pro" panose="020B0503030403020204" pitchFamily="34" charset="0"/>
              </a:rPr>
              <a:t>des Projektes sind: </a:t>
            </a:r>
            <a:endParaRPr lang="de-DE" sz="3600" dirty="0">
              <a:latin typeface="Source Sans Pro" panose="020B0503030403020204" pitchFamily="34" charset="0"/>
            </a:endParaRPr>
          </a:p>
          <a:p>
            <a:pPr marL="571500" indent="-571500">
              <a:lnSpc>
                <a:spcPct val="140000"/>
              </a:lnSpc>
              <a:buFont typeface="Arial" panose="020B0604020202020204" pitchFamily="34" charset="0"/>
              <a:buChar char="•"/>
            </a:pPr>
            <a:r>
              <a:rPr lang="de-DE" sz="3600" b="1" dirty="0">
                <a:latin typeface="Source Sans Pro" panose="020B0503030403020204" pitchFamily="34" charset="0"/>
              </a:rPr>
              <a:t>Optimale </a:t>
            </a:r>
            <a:r>
              <a:rPr lang="de-DE" sz="3600" b="1" dirty="0" err="1">
                <a:latin typeface="Source Sans Pro" panose="020B0503030403020204" pitchFamily="34" charset="0"/>
              </a:rPr>
              <a:t>Reglerwerte</a:t>
            </a:r>
            <a:r>
              <a:rPr lang="de-DE" sz="3600" b="1" dirty="0">
                <a:latin typeface="Source Sans Pro" panose="020B0503030403020204" pitchFamily="34" charset="0"/>
              </a:rPr>
              <a:t>:</a:t>
            </a:r>
            <a:r>
              <a:rPr lang="de-DE" sz="3600" dirty="0">
                <a:latin typeface="Source Sans Pro" panose="020B0503030403020204" pitchFamily="34" charset="0"/>
              </a:rPr>
              <a:t> KP = 10000, KI = 10000</a:t>
            </a:r>
          </a:p>
          <a:p>
            <a:pPr marL="571500" indent="-571500">
              <a:lnSpc>
                <a:spcPct val="140000"/>
              </a:lnSpc>
              <a:buFont typeface="Arial" panose="020B0604020202020204" pitchFamily="34" charset="0"/>
              <a:buChar char="•"/>
            </a:pPr>
            <a:r>
              <a:rPr lang="de-DE" sz="3600" b="1" dirty="0">
                <a:latin typeface="Source Sans Pro" panose="020B0503030403020204" pitchFamily="34" charset="0"/>
              </a:rPr>
              <a:t>Passende Filter-Frequenz</a:t>
            </a:r>
            <a:r>
              <a:rPr lang="de-DE" sz="3600" dirty="0">
                <a:latin typeface="Source Sans Pro" panose="020B0503030403020204" pitchFamily="34" charset="0"/>
              </a:rPr>
              <a:t> des PT1-Filters: 5 Hz</a:t>
            </a:r>
          </a:p>
          <a:p>
            <a:pPr marL="571500" indent="-571500">
              <a:lnSpc>
                <a:spcPct val="140000"/>
              </a:lnSpc>
              <a:spcBef>
                <a:spcPts val="600"/>
              </a:spcBef>
              <a:buFont typeface="Arial" panose="020B0604020202020204" pitchFamily="34" charset="0"/>
              <a:buChar char="•"/>
            </a:pPr>
            <a:r>
              <a:rPr lang="de-DE" sz="3600" dirty="0">
                <a:latin typeface="Source Sans Pro" panose="020B0503030403020204" pitchFamily="34" charset="0"/>
              </a:rPr>
              <a:t>Das System erreicht die Sollhöhe zuverlässig mit ±5 mm Genauigkeit, reagiert jedoch verzögert mit leichten Überschwingern.</a:t>
            </a:r>
          </a:p>
          <a:p>
            <a:pPr marL="1028700" lvl="1" indent="-571500">
              <a:lnSpc>
                <a:spcPct val="140000"/>
              </a:lnSpc>
              <a:spcBef>
                <a:spcPts val="600"/>
              </a:spcBef>
              <a:buFont typeface="Source Sans Pro" panose="020B0503030403020204" pitchFamily="34" charset="0"/>
              <a:buChar char="→"/>
            </a:pPr>
            <a:r>
              <a:rPr lang="de-DE" sz="3600" dirty="0">
                <a:latin typeface="Source Sans Pro" panose="020B0503030403020204" pitchFamily="34" charset="0"/>
              </a:rPr>
              <a:t>Ursache sind </a:t>
            </a:r>
            <a:r>
              <a:rPr lang="de-DE" sz="3600" b="1" dirty="0">
                <a:latin typeface="Source Sans Pro" panose="020B0503030403020204" pitchFamily="34" charset="0"/>
              </a:rPr>
              <a:t>Filterung, Sensorträgheit und Totzeiten</a:t>
            </a:r>
          </a:p>
          <a:p>
            <a:pPr marL="571500" indent="-571500">
              <a:lnSpc>
                <a:spcPct val="140000"/>
              </a:lnSpc>
              <a:spcBef>
                <a:spcPts val="600"/>
              </a:spcBef>
              <a:buFont typeface="Arial" panose="020B0604020202020204" pitchFamily="34" charset="0"/>
              <a:buChar char="•"/>
            </a:pPr>
            <a:r>
              <a:rPr lang="de-DE" sz="3600" b="1" dirty="0">
                <a:latin typeface="Source Sans Pro" panose="020B0503030403020204" pitchFamily="34" charset="0"/>
              </a:rPr>
              <a:t>Störungen</a:t>
            </a:r>
            <a:r>
              <a:rPr lang="de-DE" sz="3600" dirty="0">
                <a:latin typeface="Source Sans Pro" panose="020B0503030403020204" pitchFamily="34" charset="0"/>
              </a:rPr>
              <a:t> bis 90% können zuverlässig ausgeglichen werden.</a:t>
            </a:r>
          </a:p>
          <a:p>
            <a:pPr marL="1028700" lvl="1" indent="-571500">
              <a:lnSpc>
                <a:spcPct val="140000"/>
              </a:lnSpc>
              <a:spcBef>
                <a:spcPts val="600"/>
              </a:spcBef>
              <a:buFont typeface="Source Sans Pro" panose="020B0503030403020204" pitchFamily="34" charset="0"/>
              <a:buChar char="→"/>
            </a:pPr>
            <a:r>
              <a:rPr lang="de-DE" sz="3600" dirty="0">
                <a:latin typeface="Source Sans Pro" panose="020B0503030403020204" pitchFamily="34" charset="0"/>
              </a:rPr>
              <a:t>Ungleichmäßige Pumpleistung als Ursache</a:t>
            </a:r>
          </a:p>
          <a:p>
            <a:pPr marL="571500" indent="-571500">
              <a:lnSpc>
                <a:spcPct val="140000"/>
              </a:lnSpc>
              <a:spcBef>
                <a:spcPts val="600"/>
              </a:spcBef>
              <a:buFont typeface="Arial" panose="020B0604020202020204" pitchFamily="34" charset="0"/>
              <a:buChar char="•"/>
            </a:pPr>
            <a:r>
              <a:rPr lang="de-DE" sz="3600" b="1" dirty="0" err="1">
                <a:latin typeface="Source Sans Pro" panose="020B0503030403020204" pitchFamily="34" charset="0"/>
              </a:rPr>
              <a:t>Windup</a:t>
            </a:r>
            <a:r>
              <a:rPr lang="de-DE" sz="3600" b="1" dirty="0">
                <a:latin typeface="Source Sans Pro" panose="020B0503030403020204" pitchFamily="34" charset="0"/>
              </a:rPr>
              <a:t> Gefahr </a:t>
            </a:r>
            <a:r>
              <a:rPr lang="de-DE" sz="3600" dirty="0">
                <a:latin typeface="Source Sans Pro" panose="020B0503030403020204" pitchFamily="34" charset="0"/>
              </a:rPr>
              <a:t>aufgrund von I-Anteil und Stellgrößenbeschränkung.</a:t>
            </a:r>
          </a:p>
          <a:p>
            <a:pPr marL="1028700" lvl="1" indent="-571500">
              <a:lnSpc>
                <a:spcPct val="140000"/>
              </a:lnSpc>
              <a:spcBef>
                <a:spcPts val="600"/>
              </a:spcBef>
              <a:buFont typeface="Source Sans Pro" panose="020B0503030403020204" pitchFamily="34" charset="0"/>
              <a:buChar char="→"/>
            </a:pPr>
            <a:r>
              <a:rPr lang="de-DE" sz="3600" b="1" dirty="0">
                <a:latin typeface="Source Sans Pro" panose="020B0503030403020204" pitchFamily="34" charset="0"/>
              </a:rPr>
              <a:t>Begrenzung des Integrators </a:t>
            </a:r>
            <a:r>
              <a:rPr lang="de-DE" sz="3600" dirty="0">
                <a:latin typeface="Source Sans Pro" panose="020B0503030403020204" pitchFamily="34" charset="0"/>
              </a:rPr>
              <a:t>auf die maximale PWM stellt eine einfache aber effektive Anti-</a:t>
            </a:r>
            <a:r>
              <a:rPr lang="de-DE" sz="3600" dirty="0" err="1">
                <a:latin typeface="Source Sans Pro" panose="020B0503030403020204" pitchFamily="34" charset="0"/>
              </a:rPr>
              <a:t>Windup</a:t>
            </a:r>
            <a:r>
              <a:rPr lang="de-DE" sz="3600" dirty="0">
                <a:latin typeface="Source Sans Pro" panose="020B0503030403020204" pitchFamily="34" charset="0"/>
              </a:rPr>
              <a:t>-Maßnahme dar.</a:t>
            </a:r>
          </a:p>
          <a:p>
            <a:pPr>
              <a:lnSpc>
                <a:spcPct val="140000"/>
              </a:lnSpc>
              <a:spcBef>
                <a:spcPts val="600"/>
              </a:spcBef>
            </a:pPr>
            <a:endParaRPr lang="de-DE" sz="3600" dirty="0">
              <a:latin typeface="Source Sans Pro" panose="020B0503030403020204" pitchFamily="34" charset="0"/>
            </a:endParaRPr>
          </a:p>
        </p:txBody>
      </p:sp>
      <p:sp>
        <p:nvSpPr>
          <p:cNvPr id="26" name="Textfeld 25"/>
          <p:cNvSpPr txBox="1"/>
          <p:nvPr/>
        </p:nvSpPr>
        <p:spPr>
          <a:xfrm>
            <a:off x="756000" y="41112000"/>
            <a:ext cx="14369143" cy="1077218"/>
          </a:xfrm>
          <a:prstGeom prst="rect">
            <a:avLst/>
          </a:prstGeom>
          <a:noFill/>
        </p:spPr>
        <p:txBody>
          <a:bodyPr wrap="square" lIns="0" tIns="0" rIns="0" bIns="0" rtlCol="0">
            <a:noAutofit/>
          </a:bodyPr>
          <a:lstStyle/>
          <a:p>
            <a:r>
              <a:rPr lang="de-DE" sz="3200" dirty="0">
                <a:latin typeface="Source Sans Pro" panose="020B0503030403020204" pitchFamily="34" charset="0"/>
              </a:rPr>
              <a:t>Hochschule Hamm-Lippstadt				</a:t>
            </a:r>
          </a:p>
          <a:p>
            <a:r>
              <a:rPr lang="de-DE" sz="3200" dirty="0">
                <a:latin typeface="Source Sans Pro" panose="020B0503030403020204" pitchFamily="34" charset="0"/>
              </a:rPr>
              <a:t>Marker Allee 76-78 | 59063 Hamm</a:t>
            </a:r>
          </a:p>
        </p:txBody>
      </p:sp>
      <p:pic>
        <p:nvPicPr>
          <p:cNvPr id="7" name="Grafi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995402" y="0"/>
            <a:ext cx="6532223" cy="5660571"/>
          </a:xfrm>
          <a:prstGeom prst="rect">
            <a:avLst/>
          </a:prstGeom>
        </p:spPr>
      </p:pic>
      <p:pic>
        <p:nvPicPr>
          <p:cNvPr id="10" name="Grafik 9">
            <a:extLst>
              <a:ext uri="{FF2B5EF4-FFF2-40B4-BE49-F238E27FC236}">
                <a16:creationId xmlns:a16="http://schemas.microsoft.com/office/drawing/2014/main" id="{420B9425-E456-4090-BFAB-FCAAC89B71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998" y="24248052"/>
            <a:ext cx="12960000" cy="6575581"/>
          </a:xfrm>
          <a:prstGeom prst="rect">
            <a:avLst/>
          </a:prstGeom>
          <a:ln w="28575">
            <a:solidFill>
              <a:schemeClr val="bg1"/>
            </a:solidFill>
          </a:ln>
        </p:spPr>
      </p:pic>
      <p:sp>
        <p:nvSpPr>
          <p:cNvPr id="21" name="Textfeld 20">
            <a:extLst>
              <a:ext uri="{FF2B5EF4-FFF2-40B4-BE49-F238E27FC236}">
                <a16:creationId xmlns:a16="http://schemas.microsoft.com/office/drawing/2014/main" id="{D6F4AFAC-AAEE-4D89-BFBC-19A071FF6492}"/>
              </a:ext>
            </a:extLst>
          </p:cNvPr>
          <p:cNvSpPr txBox="1"/>
          <p:nvPr/>
        </p:nvSpPr>
        <p:spPr>
          <a:xfrm>
            <a:off x="755998" y="31000770"/>
            <a:ext cx="7948116" cy="732254"/>
          </a:xfrm>
          <a:prstGeom prst="rect">
            <a:avLst/>
          </a:prstGeom>
          <a:noFill/>
        </p:spPr>
        <p:txBody>
          <a:bodyPr wrap="square" lIns="0" tIns="0" rIns="0" bIns="0" rtlCol="0">
            <a:noAutofit/>
          </a:bodyPr>
          <a:lstStyle/>
          <a:p>
            <a:r>
              <a:rPr lang="de-DE" sz="3200" dirty="0"/>
              <a:t>Abb.1: </a:t>
            </a:r>
            <a:r>
              <a:rPr lang="de-DE" sz="3200" dirty="0">
                <a:latin typeface="Source Sans Pro" panose="020B0503030403020204" pitchFamily="34" charset="0"/>
              </a:rPr>
              <a:t>Systemtest zur Sollhöhe und Störung</a:t>
            </a:r>
            <a:endParaRPr lang="de-DE" sz="3200" dirty="0"/>
          </a:p>
        </p:txBody>
      </p:sp>
      <p:cxnSp>
        <p:nvCxnSpPr>
          <p:cNvPr id="16" name="Gerader Verbinder 15">
            <a:extLst>
              <a:ext uri="{FF2B5EF4-FFF2-40B4-BE49-F238E27FC236}">
                <a16:creationId xmlns:a16="http://schemas.microsoft.com/office/drawing/2014/main" id="{6743F420-9527-413D-B036-70BB7BD486B7}"/>
              </a:ext>
            </a:extLst>
          </p:cNvPr>
          <p:cNvCxnSpPr>
            <a:cxnSpLocks/>
            <a:stCxn id="2" idx="0"/>
            <a:endCxn id="2" idx="2"/>
          </p:cNvCxnSpPr>
          <p:nvPr/>
        </p:nvCxnSpPr>
        <p:spPr>
          <a:xfrm>
            <a:off x="14737977" y="7323654"/>
            <a:ext cx="0" cy="33300000"/>
          </a:xfrm>
          <a:prstGeom prst="line">
            <a:avLst/>
          </a:prstGeom>
          <a:ln w="57150">
            <a:solidFill>
              <a:schemeClr val="bg1"/>
            </a:solidFill>
          </a:ln>
        </p:spPr>
        <p:style>
          <a:lnRef idx="3">
            <a:schemeClr val="dk1"/>
          </a:lnRef>
          <a:fillRef idx="0">
            <a:schemeClr val="dk1"/>
          </a:fillRef>
          <a:effectRef idx="2">
            <a:schemeClr val="dk1"/>
          </a:effectRef>
          <a:fontRef idx="minor">
            <a:schemeClr val="tx1"/>
          </a:fontRef>
        </p:style>
      </p:cxnSp>
      <p:cxnSp>
        <p:nvCxnSpPr>
          <p:cNvPr id="28" name="Gerader Verbinder 27">
            <a:extLst>
              <a:ext uri="{FF2B5EF4-FFF2-40B4-BE49-F238E27FC236}">
                <a16:creationId xmlns:a16="http://schemas.microsoft.com/office/drawing/2014/main" id="{DE1F85D5-8457-41E6-AD3E-69568BEF2B2E}"/>
              </a:ext>
            </a:extLst>
          </p:cNvPr>
          <p:cNvCxnSpPr>
            <a:cxnSpLocks/>
          </p:cNvCxnSpPr>
          <p:nvPr/>
        </p:nvCxnSpPr>
        <p:spPr>
          <a:xfrm>
            <a:off x="0" y="21583650"/>
            <a:ext cx="14737976"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Gerader Verbinder 29">
            <a:extLst>
              <a:ext uri="{FF2B5EF4-FFF2-40B4-BE49-F238E27FC236}">
                <a16:creationId xmlns:a16="http://schemas.microsoft.com/office/drawing/2014/main" id="{F6AD901B-F180-459A-9D83-1E7DFA3F56B1}"/>
              </a:ext>
            </a:extLst>
          </p:cNvPr>
          <p:cNvCxnSpPr>
            <a:cxnSpLocks/>
          </p:cNvCxnSpPr>
          <p:nvPr/>
        </p:nvCxnSpPr>
        <p:spPr>
          <a:xfrm>
            <a:off x="0" y="12915900"/>
            <a:ext cx="14737976"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Grafik 14">
            <a:extLst>
              <a:ext uri="{FF2B5EF4-FFF2-40B4-BE49-F238E27FC236}">
                <a16:creationId xmlns:a16="http://schemas.microsoft.com/office/drawing/2014/main" id="{7BEFB903-8F61-4C54-B48E-4D349FA0C2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63810" y="20392109"/>
            <a:ext cx="12960000" cy="6582857"/>
          </a:xfrm>
          <a:prstGeom prst="rect">
            <a:avLst/>
          </a:prstGeom>
          <a:ln w="28575">
            <a:solidFill>
              <a:schemeClr val="bg1"/>
            </a:solidFill>
          </a:ln>
        </p:spPr>
      </p:pic>
      <p:sp>
        <p:nvSpPr>
          <p:cNvPr id="17" name="Textfeld 16">
            <a:extLst>
              <a:ext uri="{FF2B5EF4-FFF2-40B4-BE49-F238E27FC236}">
                <a16:creationId xmlns:a16="http://schemas.microsoft.com/office/drawing/2014/main" id="{14F5DD4C-C02C-414F-8DA1-F1844ABC140C}"/>
              </a:ext>
            </a:extLst>
          </p:cNvPr>
          <p:cNvSpPr txBox="1"/>
          <p:nvPr/>
        </p:nvSpPr>
        <p:spPr>
          <a:xfrm>
            <a:off x="15470286" y="27169715"/>
            <a:ext cx="9981523" cy="732254"/>
          </a:xfrm>
          <a:prstGeom prst="rect">
            <a:avLst/>
          </a:prstGeom>
          <a:noFill/>
        </p:spPr>
        <p:txBody>
          <a:bodyPr wrap="square" lIns="0" tIns="0" rIns="0" bIns="0" rtlCol="0">
            <a:noAutofit/>
          </a:bodyPr>
          <a:lstStyle/>
          <a:p>
            <a:r>
              <a:rPr lang="de-DE" sz="3200" dirty="0"/>
              <a:t>Abb.2: </a:t>
            </a:r>
            <a:r>
              <a:rPr lang="de-DE" sz="3200" dirty="0">
                <a:latin typeface="Source Sans Pro" panose="020B0503030403020204" pitchFamily="34" charset="0"/>
              </a:rPr>
              <a:t>Sensorwerte bei verschiedenen Filterfrequenzen</a:t>
            </a:r>
            <a:endParaRPr lang="de-DE" sz="3200" dirty="0"/>
          </a:p>
        </p:txBody>
      </p:sp>
      <p:cxnSp>
        <p:nvCxnSpPr>
          <p:cNvPr id="18" name="Gerader Verbinder 17">
            <a:extLst>
              <a:ext uri="{FF2B5EF4-FFF2-40B4-BE49-F238E27FC236}">
                <a16:creationId xmlns:a16="http://schemas.microsoft.com/office/drawing/2014/main" id="{AE616C1D-E9FD-4B98-B4FB-D34F1A84BBE2}"/>
              </a:ext>
            </a:extLst>
          </p:cNvPr>
          <p:cNvCxnSpPr>
            <a:cxnSpLocks/>
          </p:cNvCxnSpPr>
          <p:nvPr/>
        </p:nvCxnSpPr>
        <p:spPr>
          <a:xfrm>
            <a:off x="14752824" y="14454648"/>
            <a:ext cx="14737976"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pic>
        <p:nvPicPr>
          <p:cNvPr id="4" name="Grafik 3">
            <a:extLst>
              <a:ext uri="{FF2B5EF4-FFF2-40B4-BE49-F238E27FC236}">
                <a16:creationId xmlns:a16="http://schemas.microsoft.com/office/drawing/2014/main" id="{B8D0BF27-A847-4ED5-8E28-8891A542C72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283215" y="32890084"/>
            <a:ext cx="12960000" cy="6635189"/>
          </a:xfrm>
          <a:prstGeom prst="rect">
            <a:avLst/>
          </a:prstGeom>
          <a:ln w="28575">
            <a:solidFill>
              <a:schemeClr val="bg1"/>
            </a:solidFill>
          </a:ln>
        </p:spPr>
      </p:pic>
      <p:sp>
        <p:nvSpPr>
          <p:cNvPr id="20" name="Textfeld 19">
            <a:extLst>
              <a:ext uri="{FF2B5EF4-FFF2-40B4-BE49-F238E27FC236}">
                <a16:creationId xmlns:a16="http://schemas.microsoft.com/office/drawing/2014/main" id="{80B5A16B-B111-44A8-93C5-49CCAFBE16F2}"/>
              </a:ext>
            </a:extLst>
          </p:cNvPr>
          <p:cNvSpPr txBox="1"/>
          <p:nvPr/>
        </p:nvSpPr>
        <p:spPr>
          <a:xfrm>
            <a:off x="15263810" y="39769446"/>
            <a:ext cx="10188000" cy="732254"/>
          </a:xfrm>
          <a:prstGeom prst="rect">
            <a:avLst/>
          </a:prstGeom>
          <a:noFill/>
        </p:spPr>
        <p:txBody>
          <a:bodyPr wrap="square" lIns="0" tIns="0" rIns="0" bIns="0" rtlCol="0">
            <a:noAutofit/>
          </a:bodyPr>
          <a:lstStyle/>
          <a:p>
            <a:r>
              <a:rPr lang="de-DE" sz="3200" dirty="0"/>
              <a:t>Abb.3: </a:t>
            </a:r>
            <a:r>
              <a:rPr lang="de-DE" sz="3200" dirty="0">
                <a:latin typeface="Source Sans Pro" panose="020B0503030403020204" pitchFamily="34" charset="0"/>
              </a:rPr>
              <a:t>System Simulation ohne Anti-</a:t>
            </a:r>
            <a:r>
              <a:rPr lang="de-DE" sz="3200" dirty="0" err="1">
                <a:latin typeface="Source Sans Pro" panose="020B0503030403020204" pitchFamily="34" charset="0"/>
              </a:rPr>
              <a:t>Windup</a:t>
            </a:r>
            <a:r>
              <a:rPr lang="de-DE" sz="3200" dirty="0">
                <a:latin typeface="Source Sans Pro" panose="020B0503030403020204" pitchFamily="34" charset="0"/>
              </a:rPr>
              <a:t>-Maßnahme</a:t>
            </a:r>
            <a:endParaRPr lang="de-DE" sz="3200" dirty="0"/>
          </a:p>
        </p:txBody>
      </p:sp>
    </p:spTree>
    <p:extLst>
      <p:ext uri="{BB962C8B-B14F-4D97-AF65-F5344CB8AC3E}">
        <p14:creationId xmlns:p14="http://schemas.microsoft.com/office/powerpoint/2010/main" val="366145153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C71BC720C7776149B6762EBAB30993D8" ma:contentTypeVersion="1" ma:contentTypeDescription="Ein neues Dokument erstellen." ma:contentTypeScope="" ma:versionID="fe11002a17a935b7b820c5c02b920a67">
  <xsd:schema xmlns:xsd="http://www.w3.org/2001/XMLSchema" xmlns:xs="http://www.w3.org/2001/XMLSchema" xmlns:p="http://schemas.microsoft.com/office/2006/metadata/properties" xmlns:ns2="435b67e8-a2ad-415d-9f06-becf8f30a5db" targetNamespace="http://schemas.microsoft.com/office/2006/metadata/properties" ma:root="true" ma:fieldsID="423642ddd2cc4089242b78380d202eee" ns2:_="">
    <xsd:import namespace="435b67e8-a2ad-415d-9f06-becf8f30a5db"/>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5b67e8-a2ad-415d-9f06-becf8f30a5db"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B785796-DE1C-48C1-A6E3-17AABB33D6B0}">
  <ds:schemaRefs>
    <ds:schemaRef ds:uri="http://schemas.microsoft.com/sharepoint/v3/contenttype/forms"/>
  </ds:schemaRefs>
</ds:datastoreItem>
</file>

<file path=customXml/itemProps2.xml><?xml version="1.0" encoding="utf-8"?>
<ds:datastoreItem xmlns:ds="http://schemas.openxmlformats.org/officeDocument/2006/customXml" ds:itemID="{4C561B8B-0B36-48CA-9CE4-93650C940B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5b67e8-a2ad-415d-9f06-becf8f30a5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FD04813-832D-422A-B4A7-D728EF780A2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470</Words>
  <Application>Microsoft Office PowerPoint</Application>
  <PresentationFormat>Benutzerdefiniert</PresentationFormat>
  <Paragraphs>57</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Calibri Light</vt:lpstr>
      <vt:lpstr>Source Sans Pro</vt:lpstr>
      <vt:lpstr>Office</vt:lpstr>
      <vt:lpstr>PowerPoint-Präsentation</vt:lpstr>
    </vt:vector>
  </TitlesOfParts>
  <Company>Hochschule Hamm-Lippstadt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Gahlen, Mirjam</dc:creator>
  <cp:lastModifiedBy>Denim Hilz</cp:lastModifiedBy>
  <cp:revision>54</cp:revision>
  <dcterms:created xsi:type="dcterms:W3CDTF">2017-05-15T09:30:08Z</dcterms:created>
  <dcterms:modified xsi:type="dcterms:W3CDTF">2025-07-22T14:35:09Z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0x010100C71BC720C7776149B6762EBAB30993D8</vt:lpwstr>
  </property>
</Properties>
</file>