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605" r:id="rId3"/>
    <p:sldId id="620" r:id="rId4"/>
    <p:sldId id="618" r:id="rId5"/>
    <p:sldId id="611" r:id="rId6"/>
    <p:sldId id="616" r:id="rId7"/>
    <p:sldId id="625" r:id="rId8"/>
    <p:sldId id="614" r:id="rId9"/>
    <p:sldId id="627" r:id="rId10"/>
    <p:sldId id="626" r:id="rId11"/>
    <p:sldId id="624" r:id="rId12"/>
    <p:sldId id="623" r:id="rId13"/>
    <p:sldId id="534" r:id="rId14"/>
  </p:sldIdLst>
  <p:sldSz cx="9144000" cy="6858000" type="screen4x3"/>
  <p:notesSz cx="7099300" cy="10234613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2DCDB"/>
    <a:srgbClr val="4F81BD"/>
    <a:srgbClr val="000000"/>
    <a:srgbClr val="BCD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3" autoAdjust="0"/>
    <p:restoredTop sz="85286" autoAdjust="0"/>
  </p:normalViewPr>
  <p:slideViewPr>
    <p:cSldViewPr snapToObjects="1">
      <p:cViewPr>
        <p:scale>
          <a:sx n="63" d="100"/>
          <a:sy n="63" d="100"/>
        </p:scale>
        <p:origin x="-2940" y="-1110"/>
      </p:cViewPr>
      <p:guideLst>
        <p:guide orient="horz" pos="4319"/>
        <p:guide orient="horz" pos="4110"/>
        <p:guide pos="5534"/>
        <p:guide pos="136"/>
        <p:guide pos="49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-1614" y="-108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363" cy="511731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6" y="1"/>
            <a:ext cx="3076363" cy="511731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r">
              <a:defRPr sz="1200"/>
            </a:lvl1pPr>
          </a:lstStyle>
          <a:p>
            <a:fld id="{5A795257-453F-493A-B988-F2188C2AF1A2}" type="datetimeFigureOut">
              <a:rPr lang="de-DE" smtClean="0"/>
              <a:pPr/>
              <a:t>16.09.2014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1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r">
              <a:defRPr sz="1200"/>
            </a:lvl1pPr>
          </a:lstStyle>
          <a:p>
            <a:fld id="{0D0B9AB0-AAAB-4168-8A07-4DB911867D9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3158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363" cy="511731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6" y="1"/>
            <a:ext cx="3076363" cy="511731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r">
              <a:defRPr sz="1200"/>
            </a:lvl1pPr>
          </a:lstStyle>
          <a:p>
            <a:fld id="{E3D29DC0-8E53-4125-B684-B68EEEB3BD9A}" type="datetimeFigureOut">
              <a:rPr lang="de-DE" smtClean="0"/>
              <a:pPr/>
              <a:t>16.09.2014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0" tIns="47380" rIns="94760" bIns="473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4760" tIns="47380" rIns="94760" bIns="4738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1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r">
              <a:defRPr sz="1200"/>
            </a:lvl1pPr>
          </a:lstStyle>
          <a:p>
            <a:fld id="{050FF6EF-DAFF-459F-8727-48C6B7B9A92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2742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FF6EF-DAFF-459F-8727-48C6B7B9A92B}" type="slidenum">
              <a:rPr lang="de-DE" smtClean="0"/>
              <a:pPr/>
              <a:t>1</a:t>
            </a:fld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FF6EF-DAFF-459F-8727-48C6B7B9A92B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1578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FF6EF-DAFF-459F-8727-48C6B7B9A92B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5434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FF6EF-DAFF-459F-8727-48C6B7B9A92B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759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FF6EF-DAFF-459F-8727-48C6B7B9A92B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0961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FF6EF-DAFF-459F-8727-48C6B7B9A92B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5010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FF6EF-DAFF-459F-8727-48C6B7B9A92B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574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FF6EF-DAFF-459F-8727-48C6B7B9A92B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0606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FF6EF-DAFF-459F-8727-48C6B7B9A92B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2644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FF6EF-DAFF-459F-8727-48C6B7B9A92B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269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HsHL_Logo_13_frei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3306" y="2786400"/>
            <a:ext cx="1800000" cy="130867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6"/>
          <p:cNvSpPr txBox="1"/>
          <p:nvPr userDrawn="1"/>
        </p:nvSpPr>
        <p:spPr>
          <a:xfrm>
            <a:off x="0" y="491705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800" dirty="0" smtClean="0">
                <a:latin typeface="Arial"/>
                <a:cs typeface="Arial"/>
              </a:rPr>
              <a:t>Danke für Ihr Interesse.</a:t>
            </a:r>
            <a:endParaRPr lang="de-DE" sz="1800" dirty="0">
              <a:latin typeface="Arial"/>
              <a:cs typeface="Arial"/>
            </a:endParaRPr>
          </a:p>
        </p:txBody>
      </p:sp>
      <p:pic>
        <p:nvPicPr>
          <p:cNvPr id="6" name="Grafik 5" descr="HsHL_Logo_13_frei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3306" y="2786400"/>
            <a:ext cx="1800000" cy="130867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einf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2160000"/>
            <a:ext cx="7683000" cy="3726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2DF74945-0316-42DA-8AFC-4119BF438B01}" type="datetime1">
              <a:rPr lang="de-DE" smtClean="0"/>
              <a:pPr/>
              <a:t>16.09.2014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Dr.-Ing. Matthias Mayer</a:t>
            </a:r>
            <a:endParaRPr lang="de-DE"/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9" name="Grafik 8" descr="HsHL_Logo_1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60000" y="450000"/>
            <a:ext cx="1260000" cy="91662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ines Bild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BCAE-921D-427E-BB67-94484D7D31A3}" type="datetime1">
              <a:rPr lang="de-DE" smtClean="0"/>
              <a:pPr/>
              <a:t>16.09.2014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Dr.-Ing. Matthias Mayer</a:t>
            </a:r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 hasCustomPrompt="1"/>
          </p:nvPr>
        </p:nvSpPr>
        <p:spPr>
          <a:xfrm>
            <a:off x="1080000" y="2160000"/>
            <a:ext cx="2590800" cy="1944000"/>
          </a:xfrm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de-DE" dirty="0" smtClean="0"/>
              <a:t>Hier Objekt einfügen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3960000" y="2160588"/>
            <a:ext cx="4784400" cy="3794400"/>
          </a:xfrm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de-DE" dirty="0" smtClean="0"/>
              <a:t>Hier Fließtext eingeben</a:t>
            </a:r>
            <a:endParaRPr lang="de-DE" dirty="0"/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" name="Grafik 9" descr="HsHL_Logo_1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60912" y="450000"/>
            <a:ext cx="1258176" cy="91662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 + 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20AE-3165-4CD8-8F13-A9818AD1E50A}" type="datetime1">
              <a:rPr lang="de-DE" smtClean="0"/>
              <a:pPr/>
              <a:t>16.09.2014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Dr.-Ing. Matthias Mayer</a:t>
            </a:r>
            <a:endParaRPr lang="de-DE" dirty="0"/>
          </a:p>
        </p:txBody>
      </p:sp>
      <p:sp>
        <p:nvSpPr>
          <p:cNvPr id="6" name="Inhaltsplatzhalter 8"/>
          <p:cNvSpPr>
            <a:spLocks noGrp="1"/>
          </p:cNvSpPr>
          <p:nvPr>
            <p:ph sz="quarter" idx="13" hasCustomPrompt="1"/>
          </p:nvPr>
        </p:nvSpPr>
        <p:spPr>
          <a:xfrm>
            <a:off x="1080000" y="2159999"/>
            <a:ext cx="3415800" cy="2563037"/>
          </a:xfrm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de-DE" dirty="0" smtClean="0"/>
              <a:t>Hier Objekt einfügen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4" hasCustomPrompt="1"/>
          </p:nvPr>
        </p:nvSpPr>
        <p:spPr>
          <a:xfrm>
            <a:off x="4800600" y="2159999"/>
            <a:ext cx="3415800" cy="2563037"/>
          </a:xfrm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de-DE" dirty="0" smtClean="0"/>
              <a:t>Hier Objekt einfügen</a:t>
            </a:r>
            <a:endParaRPr lang="de-DE" dirty="0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080000" y="4953000"/>
            <a:ext cx="3415800" cy="990600"/>
          </a:xfrm>
        </p:spPr>
        <p:txBody>
          <a:bodyPr>
            <a:normAutofit/>
          </a:bodyPr>
          <a:lstStyle>
            <a:lvl1pPr>
              <a:buNone/>
              <a:defRPr sz="1600" baseline="0"/>
            </a:lvl1pPr>
          </a:lstStyle>
          <a:p>
            <a:pPr lvl="0"/>
            <a:r>
              <a:rPr lang="de-DE" dirty="0" smtClean="0"/>
              <a:t>Bildtext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800600" y="4953000"/>
            <a:ext cx="3415800" cy="990600"/>
          </a:xfrm>
        </p:spPr>
        <p:txBody>
          <a:bodyPr>
            <a:normAutofit/>
          </a:bodyPr>
          <a:lstStyle>
            <a:lvl1pPr>
              <a:buNone/>
              <a:defRPr sz="1600" baseline="0"/>
            </a:lvl1pPr>
          </a:lstStyle>
          <a:p>
            <a:pPr lvl="0"/>
            <a:r>
              <a:rPr lang="de-DE" dirty="0" smtClean="0"/>
              <a:t>Bildtext</a:t>
            </a:r>
            <a:endParaRPr lang="de-DE" dirty="0"/>
          </a:p>
        </p:txBody>
      </p:sp>
      <p:sp>
        <p:nvSpPr>
          <p:cNvPr id="13" name="Line 8"/>
          <p:cNvSpPr>
            <a:spLocks noChangeShapeType="1"/>
          </p:cNvSpPr>
          <p:nvPr userDrawn="1"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4" name="Grafik 13" descr="HsHL_Logo_1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60000" y="450000"/>
            <a:ext cx="1259999" cy="91662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8645-03B0-4A4A-B321-26C0611284E9}" type="datetime1">
              <a:rPr lang="de-DE" smtClean="0"/>
              <a:pPr/>
              <a:t>16.09.2014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Dr.-Ing. Matthias Mayer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1080000" y="2160000"/>
            <a:ext cx="7683000" cy="4088400"/>
          </a:xfrm>
        </p:spPr>
        <p:txBody>
          <a:bodyPr numCol="2" spcCol="360000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9" name="Grafik 8" descr="HsHL_Logo_1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60000" y="450000"/>
            <a:ext cx="1259999" cy="91662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80000" y="274638"/>
            <a:ext cx="6120000" cy="864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80000" y="2160000"/>
            <a:ext cx="8229600" cy="408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629400" y="6478200"/>
            <a:ext cx="2133600" cy="2273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rgbClr val="000000"/>
                </a:solidFill>
                <a:latin typeface="Arial"/>
              </a:defRPr>
            </a:lvl1pPr>
          </a:lstStyle>
          <a:p>
            <a:fld id="{5AE20975-5C88-4898-86D1-818844D7FBF1}" type="datetime1">
              <a:rPr lang="de-DE" smtClean="0"/>
              <a:pPr/>
              <a:t>16.09.2014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80000" y="6478200"/>
            <a:ext cx="5092200" cy="22739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r>
              <a:rPr lang="en-US" smtClean="0"/>
              <a:t>Prof. Dr.-Ing. Matthias Mayer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1" r:id="rId4"/>
    <p:sldLayoutId id="2147483652" r:id="rId5"/>
    <p:sldLayoutId id="2147483653" r:id="rId6"/>
  </p:sldLayoutIdLst>
  <p:transition>
    <p:wipe dir="r"/>
  </p:transition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2000" kern="1200" baseline="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bfall-Lippstadt@hshl.d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bfall-Lippstadt@hshl.d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Behälter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556792"/>
            <a:ext cx="7683000" cy="4329208"/>
          </a:xfrm>
        </p:spPr>
        <p:txBody>
          <a:bodyPr>
            <a:normAutofit/>
          </a:bodyPr>
          <a:lstStyle/>
          <a:p>
            <a:pPr algn="just"/>
            <a:r>
              <a:rPr lang="de-DE" sz="1700" dirty="0"/>
              <a:t>Verschließen Sie die Kanister nur zu </a:t>
            </a:r>
            <a:r>
              <a:rPr lang="de-DE" sz="1700" dirty="0" smtClean="0"/>
              <a:t>Transportzwecken </a:t>
            </a:r>
            <a:r>
              <a:rPr lang="de-DE" sz="1700" dirty="0"/>
              <a:t>fest und lassen Sie sie ansonsten </a:t>
            </a:r>
            <a:r>
              <a:rPr lang="de-DE" sz="1700" dirty="0" smtClean="0"/>
              <a:t>mit </a:t>
            </a:r>
            <a:r>
              <a:rPr lang="de-DE" sz="1700" dirty="0"/>
              <a:t>dem lose aufgesetzten Deckel </a:t>
            </a:r>
            <a:r>
              <a:rPr lang="de-DE" sz="1700" dirty="0" smtClean="0"/>
              <a:t>stehen</a:t>
            </a:r>
            <a:r>
              <a:rPr lang="de-DE" sz="1700" dirty="0"/>
              <a:t>. </a:t>
            </a:r>
            <a:endParaRPr lang="de-DE" sz="1700" dirty="0" smtClean="0"/>
          </a:p>
          <a:p>
            <a:pPr algn="just"/>
            <a:endParaRPr lang="de-DE" sz="1700" dirty="0" smtClean="0"/>
          </a:p>
          <a:p>
            <a:pPr algn="just"/>
            <a:r>
              <a:rPr lang="de-DE" sz="1700" dirty="0" smtClean="0"/>
              <a:t>Vermeiden Sie, dass </a:t>
            </a:r>
            <a:r>
              <a:rPr lang="de-DE" sz="1700" dirty="0"/>
              <a:t>der Kanister </a:t>
            </a:r>
            <a:r>
              <a:rPr lang="de-DE" sz="1700" dirty="0" smtClean="0"/>
              <a:t>dauerhaft </a:t>
            </a:r>
            <a:r>
              <a:rPr lang="de-DE" sz="1700" dirty="0"/>
              <a:t>ohne Deckel stehen </a:t>
            </a:r>
            <a:r>
              <a:rPr lang="de-DE" sz="1700" dirty="0" smtClean="0"/>
              <a:t>bleibt.</a:t>
            </a:r>
          </a:p>
          <a:p>
            <a:pPr algn="just"/>
            <a:endParaRPr lang="de-DE" sz="1700" dirty="0" smtClean="0"/>
          </a:p>
          <a:p>
            <a:pPr algn="just"/>
            <a:r>
              <a:rPr lang="de-DE" sz="1700" dirty="0"/>
              <a:t>Der Inhalt der Behälter darf auf keinen Fall gasen. </a:t>
            </a:r>
            <a:endParaRPr lang="de-DE" sz="1700" dirty="0" smtClean="0"/>
          </a:p>
          <a:p>
            <a:pPr algn="just"/>
            <a:endParaRPr lang="de-DE" sz="1700" dirty="0" smtClean="0"/>
          </a:p>
          <a:p>
            <a:pPr algn="just"/>
            <a:r>
              <a:rPr lang="de-DE" sz="1700" dirty="0" smtClean="0"/>
              <a:t>Bewahren </a:t>
            </a:r>
            <a:r>
              <a:rPr lang="de-DE" sz="1700" dirty="0"/>
              <a:t>Sie die Kanister stets im Abzug auf</a:t>
            </a:r>
            <a:r>
              <a:rPr lang="de-DE" sz="1700" dirty="0" smtClean="0"/>
              <a:t>!</a:t>
            </a:r>
          </a:p>
          <a:p>
            <a:pPr algn="just"/>
            <a:endParaRPr lang="de-DE" sz="1700" dirty="0" smtClean="0"/>
          </a:p>
          <a:p>
            <a:pPr algn="just"/>
            <a:r>
              <a:rPr lang="de-DE" sz="1700" dirty="0" smtClean="0"/>
              <a:t>Kanister dürfen nur zu etwa 90% gefüllt werden.</a:t>
            </a:r>
          </a:p>
          <a:p>
            <a:pPr marL="0" indent="0" algn="just">
              <a:buNone/>
            </a:pPr>
            <a:r>
              <a:rPr lang="de-DE" sz="1700" dirty="0" smtClean="0"/>
              <a:t> </a:t>
            </a:r>
          </a:p>
          <a:p>
            <a:pPr algn="just"/>
            <a:r>
              <a:rPr lang="de-DE" sz="1700" dirty="0" smtClean="0"/>
              <a:t>Verschiedene </a:t>
            </a:r>
            <a:r>
              <a:rPr lang="de-DE" sz="1700" dirty="0"/>
              <a:t>Entsorgungsbehälter werden </a:t>
            </a:r>
            <a:r>
              <a:rPr lang="de-DE" sz="1700" dirty="0" smtClean="0"/>
              <a:t>Ihnen zur </a:t>
            </a:r>
            <a:r>
              <a:rPr lang="de-DE" sz="1700" dirty="0"/>
              <a:t>Verfügung </a:t>
            </a:r>
            <a:r>
              <a:rPr lang="de-DE" sz="1700" dirty="0" smtClean="0"/>
              <a:t>gestellt.</a:t>
            </a:r>
            <a:endParaRPr lang="de-DE" sz="1700" dirty="0"/>
          </a:p>
          <a:p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4945-0316-42DA-8AFC-4119BF438B01}" type="datetime1">
              <a:rPr lang="de-DE" smtClean="0"/>
              <a:pPr/>
              <a:t>16.09.2014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80000" y="6478200"/>
            <a:ext cx="5092200" cy="227399"/>
          </a:xfrm>
        </p:spPr>
        <p:txBody>
          <a:bodyPr/>
          <a:lstStyle/>
          <a:p>
            <a:r>
              <a:rPr lang="de-DE" dirty="0" smtClean="0"/>
              <a:t>Nadine Hemker, Filippia Filippiadou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2610586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286211"/>
            <a:ext cx="6120000" cy="864000"/>
          </a:xfrm>
        </p:spPr>
        <p:txBody>
          <a:bodyPr/>
          <a:lstStyle/>
          <a:p>
            <a:r>
              <a:rPr lang="de-DE" b="1" dirty="0" smtClean="0"/>
              <a:t>Kennzeichnung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5842" y="1772816"/>
            <a:ext cx="7683000" cy="442849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de-DE" dirty="0"/>
              <a:t>Die Sammelbehälter für die Entsorgung sind mit einem </a:t>
            </a:r>
            <a:r>
              <a:rPr lang="de-DE" dirty="0" smtClean="0"/>
              <a:t>Gefahrgutetikett, </a:t>
            </a:r>
            <a:r>
              <a:rPr lang="de-DE" dirty="0"/>
              <a:t>entsprechend der GGVS-Klasse, zu versehen. </a:t>
            </a:r>
            <a:endParaRPr lang="de-DE" dirty="0" smtClean="0"/>
          </a:p>
          <a:p>
            <a:pPr algn="just"/>
            <a:endParaRPr lang="de-DE" dirty="0" smtClean="0"/>
          </a:p>
          <a:p>
            <a:pPr algn="just"/>
            <a:r>
              <a:rPr lang="de-DE" dirty="0"/>
              <a:t>Der Abfall ist in Art und Zusammensetzung durch </a:t>
            </a:r>
            <a:r>
              <a:rPr lang="de-DE" dirty="0" smtClean="0"/>
              <a:t>die Abfallschlüssel-nummer </a:t>
            </a:r>
            <a:r>
              <a:rPr lang="de-DE" dirty="0"/>
              <a:t>und eine zusätzliche detaillierte </a:t>
            </a:r>
            <a:r>
              <a:rPr lang="de-DE" dirty="0" smtClean="0"/>
              <a:t>Abfallbeschreibung </a:t>
            </a:r>
            <a:r>
              <a:rPr lang="de-DE" dirty="0"/>
              <a:t>zu charakterisieren</a:t>
            </a:r>
            <a:r>
              <a:rPr lang="de-DE" dirty="0" smtClean="0"/>
              <a:t>.</a:t>
            </a:r>
          </a:p>
          <a:p>
            <a:pPr marL="0" indent="0" algn="just">
              <a:buNone/>
            </a:pPr>
            <a:endParaRPr lang="de-DE" dirty="0" smtClean="0"/>
          </a:p>
          <a:p>
            <a:pPr algn="just"/>
            <a:r>
              <a:rPr lang="de-DE" dirty="0"/>
              <a:t>D</a:t>
            </a:r>
            <a:r>
              <a:rPr lang="de-DE" dirty="0" smtClean="0"/>
              <a:t>ie </a:t>
            </a:r>
            <a:r>
              <a:rPr lang="de-DE" dirty="0"/>
              <a:t>Abfallmenge, seine Herkunft </a:t>
            </a:r>
            <a:r>
              <a:rPr lang="de-DE" dirty="0" smtClean="0"/>
              <a:t>und </a:t>
            </a:r>
            <a:r>
              <a:rPr lang="de-DE" dirty="0"/>
              <a:t>bei Säuren und Laugen der </a:t>
            </a:r>
            <a:r>
              <a:rPr lang="de-DE" dirty="0" smtClean="0"/>
              <a:t>pH-Wert sind </a:t>
            </a:r>
            <a:r>
              <a:rPr lang="de-DE" dirty="0"/>
              <a:t>anzugeben. </a:t>
            </a:r>
            <a:endParaRPr lang="de-DE" dirty="0" smtClean="0"/>
          </a:p>
          <a:p>
            <a:pPr algn="just"/>
            <a:endParaRPr lang="de-DE" dirty="0" smtClean="0"/>
          </a:p>
          <a:p>
            <a:pPr algn="just"/>
            <a:r>
              <a:rPr lang="de-DE" dirty="0"/>
              <a:t>Bei Substanz- und </a:t>
            </a:r>
            <a:r>
              <a:rPr lang="de-DE" dirty="0" smtClean="0"/>
              <a:t>Lösungsmittelgemischen </a:t>
            </a:r>
            <a:r>
              <a:rPr lang="de-DE" dirty="0"/>
              <a:t>sind in </a:t>
            </a:r>
            <a:r>
              <a:rPr lang="de-DE" dirty="0" smtClean="0"/>
              <a:t>der </a:t>
            </a:r>
            <a:r>
              <a:rPr lang="de-DE" dirty="0" err="1" smtClean="0"/>
              <a:t>Abfallbe</a:t>
            </a:r>
            <a:r>
              <a:rPr lang="de-DE" dirty="0" smtClean="0"/>
              <a:t>-schreibung </a:t>
            </a:r>
            <a:r>
              <a:rPr lang="de-DE" dirty="0"/>
              <a:t>die Hauptkomponenten in prozentualen Anteilen </a:t>
            </a:r>
            <a:r>
              <a:rPr lang="de-DE" dirty="0" smtClean="0"/>
              <a:t>und </a:t>
            </a:r>
            <a:r>
              <a:rPr lang="de-DE" dirty="0"/>
              <a:t>Nebenbestandteile, insbesondere hochgiftige Verbindungen, </a:t>
            </a:r>
            <a:r>
              <a:rPr lang="de-DE" dirty="0" smtClean="0"/>
              <a:t>inhaltlich </a:t>
            </a:r>
            <a:r>
              <a:rPr lang="de-DE" dirty="0"/>
              <a:t>aufzuführen</a:t>
            </a:r>
            <a:r>
              <a:rPr lang="de-DE" dirty="0" smtClean="0"/>
              <a:t>.</a:t>
            </a:r>
          </a:p>
          <a:p>
            <a:pPr marL="0" indent="0" algn="just">
              <a:buNone/>
            </a:pPr>
            <a:r>
              <a:rPr lang="de-DE" dirty="0" smtClean="0"/>
              <a:t> </a:t>
            </a:r>
          </a:p>
          <a:p>
            <a:pPr algn="just"/>
            <a:r>
              <a:rPr lang="de-DE" dirty="0"/>
              <a:t>Der Abfallverursacher bestätigt durch seine Unterschrift auf dem </a:t>
            </a:r>
            <a:r>
              <a:rPr lang="de-DE" dirty="0" smtClean="0"/>
              <a:t>Aufkleber und </a:t>
            </a:r>
            <a:r>
              <a:rPr lang="de-DE" dirty="0"/>
              <a:t>ggf</a:t>
            </a:r>
            <a:r>
              <a:rPr lang="de-DE" dirty="0" smtClean="0"/>
              <a:t>. auf dem </a:t>
            </a:r>
            <a:r>
              <a:rPr lang="de-DE" dirty="0"/>
              <a:t>Begleitschein die Richtigkeit der </a:t>
            </a:r>
            <a:r>
              <a:rPr lang="de-DE" dirty="0" smtClean="0"/>
              <a:t>Deklaration </a:t>
            </a:r>
            <a:r>
              <a:rPr lang="de-DE" dirty="0"/>
              <a:t>des Inhalts der Behälter. </a:t>
            </a:r>
          </a:p>
          <a:p>
            <a:pPr algn="just"/>
            <a:endParaRPr lang="de-DE" dirty="0"/>
          </a:p>
          <a:p>
            <a:endParaRPr lang="de-DE" dirty="0"/>
          </a:p>
          <a:p>
            <a:pPr algn="just"/>
            <a:endParaRPr lang="de-DE" dirty="0" smtClean="0"/>
          </a:p>
          <a:p>
            <a:pPr algn="just"/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4945-0316-42DA-8AFC-4119BF438B01}" type="datetime1">
              <a:rPr lang="de-DE" smtClean="0"/>
              <a:pPr/>
              <a:t>16.09.2014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80000" y="6478200"/>
            <a:ext cx="5092200" cy="227399"/>
          </a:xfrm>
        </p:spPr>
        <p:txBody>
          <a:bodyPr/>
          <a:lstStyle/>
          <a:p>
            <a:r>
              <a:rPr lang="de-DE" dirty="0" smtClean="0"/>
              <a:t>Nadine Hemker, Filippia Filippiadou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8088205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Unterweisung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69963" y="1554480"/>
            <a:ext cx="7683000" cy="42484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de-DE" b="1" i="1" u="sng" dirty="0" smtClean="0"/>
          </a:p>
          <a:p>
            <a:pPr algn="just"/>
            <a:r>
              <a:rPr lang="de-DE" dirty="0"/>
              <a:t>Z</a:t>
            </a:r>
            <a:r>
              <a:rPr lang="de-DE" dirty="0" smtClean="0"/>
              <a:t>um Semesterbeginn sollen alle HSHL-Mitarbeiter </a:t>
            </a:r>
            <a:r>
              <a:rPr lang="de-DE" dirty="0"/>
              <a:t>der </a:t>
            </a:r>
            <a:r>
              <a:rPr lang="de-DE" dirty="0" smtClean="0"/>
              <a:t>Labore diese Präsentation lesen und per </a:t>
            </a:r>
            <a:r>
              <a:rPr lang="de-DE" dirty="0"/>
              <a:t>Email an die Email-Adresse: </a:t>
            </a:r>
            <a:r>
              <a:rPr lang="de-DE" u="sng" dirty="0" smtClean="0">
                <a:hlinkClick r:id="rId3"/>
              </a:rPr>
              <a:t>Abfall-Lippstadt@hshl.de</a:t>
            </a:r>
            <a:r>
              <a:rPr lang="de-DE" dirty="0"/>
              <a:t> </a:t>
            </a:r>
            <a:r>
              <a:rPr lang="de-DE" dirty="0" smtClean="0"/>
              <a:t>bestätigen, dass sie die Unterweisung zur Kenntnis genommen heben. </a:t>
            </a:r>
          </a:p>
          <a:p>
            <a:pPr marL="0" indent="0" algn="just">
              <a:buNone/>
            </a:pPr>
            <a:endParaRPr lang="de-DE" dirty="0" smtClean="0"/>
          </a:p>
          <a:p>
            <a:pPr algn="just"/>
            <a:r>
              <a:rPr lang="de-DE" dirty="0"/>
              <a:t>Die </a:t>
            </a:r>
            <a:r>
              <a:rPr lang="de-DE" dirty="0" smtClean="0"/>
              <a:t>Studierenden </a:t>
            </a:r>
            <a:r>
              <a:rPr lang="de-DE" dirty="0"/>
              <a:t>sind von dem jeweiligen Professor oder </a:t>
            </a:r>
            <a:r>
              <a:rPr lang="de-DE" dirty="0" smtClean="0"/>
              <a:t>dem Wissenschaftlichen </a:t>
            </a:r>
            <a:r>
              <a:rPr lang="de-DE" dirty="0"/>
              <a:t>Mitarbeiter im Rahmen von </a:t>
            </a:r>
            <a:r>
              <a:rPr lang="de-DE" dirty="0" smtClean="0"/>
              <a:t>Praktikums-veranstaltungen </a:t>
            </a:r>
            <a:r>
              <a:rPr lang="de-DE" dirty="0"/>
              <a:t>jeweils zu Semesterbeginn durch mündliche </a:t>
            </a:r>
            <a:r>
              <a:rPr lang="de-DE" dirty="0" smtClean="0"/>
              <a:t>Unter­weisungen </a:t>
            </a:r>
            <a:r>
              <a:rPr lang="de-DE" dirty="0"/>
              <a:t>auf die geltenden Entsorgungsrichtlinien hinzuweisen</a:t>
            </a:r>
            <a:r>
              <a:rPr lang="de-DE" dirty="0" smtClean="0"/>
              <a:t>.</a:t>
            </a:r>
          </a:p>
          <a:p>
            <a:pPr algn="just"/>
            <a:endParaRPr lang="de-DE" dirty="0" smtClean="0"/>
          </a:p>
          <a:p>
            <a:pPr algn="just"/>
            <a:r>
              <a:rPr lang="de-DE" dirty="0"/>
              <a:t>D</a:t>
            </a:r>
            <a:r>
              <a:rPr lang="de-DE" dirty="0" smtClean="0"/>
              <a:t>ie Teilnahme an den Unterweisungen ist für die Studierenden auch Pflicht und wird schriftlich </a:t>
            </a:r>
            <a:r>
              <a:rPr lang="de-DE" dirty="0"/>
              <a:t>festgehalten. 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b="1" i="1" u="sng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4945-0316-42DA-8AFC-4119BF438B01}" type="datetime1">
              <a:rPr lang="de-DE" smtClean="0"/>
              <a:pPr/>
              <a:t>16.09.2014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80000" y="6478200"/>
            <a:ext cx="5092200" cy="227399"/>
          </a:xfrm>
        </p:spPr>
        <p:txBody>
          <a:bodyPr/>
          <a:lstStyle/>
          <a:p>
            <a:r>
              <a:rPr lang="de-DE" dirty="0" smtClean="0"/>
              <a:t>Nadine Hemker, Filippia Filippiadou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5435856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17325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290484"/>
            <a:ext cx="6120000" cy="864000"/>
          </a:xfrm>
        </p:spPr>
        <p:txBody>
          <a:bodyPr/>
          <a:lstStyle/>
          <a:p>
            <a:r>
              <a:rPr lang="de-DE" b="1" dirty="0"/>
              <a:t>Was sind Sonderabfälle?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584" y="1664804"/>
            <a:ext cx="7683000" cy="37260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de-DE" sz="2900" dirty="0"/>
              <a:t>Als Sonderabfälle bezeichnet man Abfälle, die nach „Art, Be­schaffenheit oder Menge in besonderem Maße gesundheits-, luft- oder wassergefährdend, </a:t>
            </a:r>
            <a:r>
              <a:rPr lang="de-DE" sz="2900" dirty="0" smtClean="0"/>
              <a:t>explosiv </a:t>
            </a:r>
            <a:r>
              <a:rPr lang="de-DE" sz="2900" dirty="0"/>
              <a:t>oder brennbar sind, oder Er­reger übertrag­barer Krankheiten enthalten oder hervorbringen können“ (§ 41 Abs.1 des Kreislaufwirtschafts- und Abfallgesetzes (</a:t>
            </a:r>
            <a:r>
              <a:rPr lang="de-DE" sz="2900" dirty="0" err="1"/>
              <a:t>KrW</a:t>
            </a:r>
            <a:r>
              <a:rPr lang="de-DE" sz="2900" dirty="0"/>
              <a:t>-/AbfG) vom 27.09.1994 (</a:t>
            </a:r>
            <a:r>
              <a:rPr lang="de-DE" sz="2900" dirty="0" err="1"/>
              <a:t>BGBl</a:t>
            </a:r>
            <a:r>
              <a:rPr lang="de-DE" sz="2900" dirty="0"/>
              <a:t> I S. 2705</a:t>
            </a:r>
            <a:r>
              <a:rPr lang="de-DE" sz="2900" dirty="0" smtClean="0"/>
              <a:t>).</a:t>
            </a:r>
          </a:p>
          <a:p>
            <a:pPr marL="0" indent="0" algn="just">
              <a:buNone/>
            </a:pPr>
            <a:endParaRPr lang="de-DE" i="1" dirty="0" smtClean="0"/>
          </a:p>
          <a:p>
            <a:pPr marL="0" indent="0">
              <a:buNone/>
            </a:pPr>
            <a:endParaRPr lang="de-DE" i="1" dirty="0" smtClean="0"/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r>
              <a:rPr lang="de-DE" sz="2500" b="1" dirty="0"/>
              <a:t>Beispiele für gefährliche Abfälle:</a:t>
            </a:r>
            <a:endParaRPr lang="de-DE" sz="2500" i="1" dirty="0" smtClean="0"/>
          </a:p>
          <a:p>
            <a:pPr marL="0" indent="0">
              <a:buNone/>
            </a:pPr>
            <a:endParaRPr lang="de-DE" sz="2500" i="1" dirty="0" smtClean="0"/>
          </a:p>
          <a:p>
            <a:r>
              <a:rPr lang="de-DE" sz="2500" dirty="0" smtClean="0"/>
              <a:t>Laborchemikalien</a:t>
            </a:r>
          </a:p>
          <a:p>
            <a:r>
              <a:rPr lang="de-DE" sz="2500" dirty="0"/>
              <a:t>Altöl</a:t>
            </a:r>
          </a:p>
          <a:p>
            <a:r>
              <a:rPr lang="de-DE" sz="2500" dirty="0" smtClean="0"/>
              <a:t>Lösungsmittel </a:t>
            </a:r>
          </a:p>
          <a:p>
            <a:r>
              <a:rPr lang="de-DE" sz="2500" dirty="0" smtClean="0"/>
              <a:t>infektiöse Abfälle</a:t>
            </a:r>
          </a:p>
          <a:p>
            <a:r>
              <a:rPr lang="de-DE" sz="2500" dirty="0" smtClean="0"/>
              <a:t>Klebstoffe</a:t>
            </a:r>
          </a:p>
          <a:p>
            <a:r>
              <a:rPr lang="de-DE" sz="2500" dirty="0" smtClean="0"/>
              <a:t>Elektroschrott</a:t>
            </a:r>
          </a:p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4945-0316-42DA-8AFC-4119BF438B01}" type="datetime1">
              <a:rPr lang="de-DE" smtClean="0"/>
              <a:pPr/>
              <a:t>16.09.2014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80000" y="6478200"/>
            <a:ext cx="5092200" cy="227399"/>
          </a:xfrm>
        </p:spPr>
        <p:txBody>
          <a:bodyPr/>
          <a:lstStyle/>
          <a:p>
            <a:r>
              <a:rPr lang="de-DE" dirty="0" smtClean="0"/>
              <a:t>Nadine Hemker, Filippia Filippiadou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124" y="3212976"/>
            <a:ext cx="16859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5688124" y="4898901"/>
            <a:ext cx="168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" dirty="0"/>
              <a:t>Quelle: http://www.geroldswil.ch/xml_1/internet/de/application/d7/d313/d392/f398.cfm</a:t>
            </a:r>
          </a:p>
        </p:txBody>
      </p:sp>
    </p:spTree>
    <p:extLst>
      <p:ext uri="{BB962C8B-B14F-4D97-AF65-F5344CB8AC3E}">
        <p14:creationId xmlns:p14="http://schemas.microsoft.com/office/powerpoint/2010/main" val="4134668490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Verantwortlich bei der Beauftragung von Dritten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63588" y="1736812"/>
            <a:ext cx="7683000" cy="3726000"/>
          </a:xfrm>
        </p:spPr>
        <p:txBody>
          <a:bodyPr>
            <a:normAutofit/>
          </a:bodyPr>
          <a:lstStyle/>
          <a:p>
            <a:pPr algn="just"/>
            <a:r>
              <a:rPr lang="de-DE" dirty="0"/>
              <a:t>Für die Beseitigung von Abfällen gilt grundsätzlich das </a:t>
            </a:r>
            <a:r>
              <a:rPr lang="de-DE" b="1" dirty="0"/>
              <a:t>Verursacherprinzip. </a:t>
            </a:r>
            <a:endParaRPr lang="de-DE" b="1" dirty="0" smtClean="0"/>
          </a:p>
          <a:p>
            <a:pPr marL="0" indent="0" algn="just">
              <a:buNone/>
            </a:pPr>
            <a:endParaRPr lang="de-DE" dirty="0" smtClean="0"/>
          </a:p>
          <a:p>
            <a:pPr algn="just"/>
            <a:r>
              <a:rPr lang="de-DE" b="1" dirty="0" smtClean="0"/>
              <a:t>Der </a:t>
            </a:r>
            <a:r>
              <a:rPr lang="de-DE" b="1" dirty="0"/>
              <a:t>Erzeuger</a:t>
            </a:r>
            <a:r>
              <a:rPr lang="de-DE" dirty="0"/>
              <a:t> ist für die gesetzeskonforme Entsorgung seiner Abfälle </a:t>
            </a:r>
            <a:r>
              <a:rPr lang="de-DE" dirty="0" smtClean="0"/>
              <a:t>verantwortlich und bleibt es auch bis </a:t>
            </a:r>
            <a:r>
              <a:rPr lang="de-DE" dirty="0"/>
              <a:t>zu deren endgültigen Entsorgung </a:t>
            </a:r>
            <a:r>
              <a:rPr lang="de-DE" dirty="0" smtClean="0"/>
              <a:t>(§ </a:t>
            </a:r>
            <a:r>
              <a:rPr lang="de-DE" dirty="0"/>
              <a:t>5 Abs. 2 Satz 1 und § 11 Abs. 1 </a:t>
            </a:r>
            <a:r>
              <a:rPr lang="de-DE" dirty="0" err="1"/>
              <a:t>KrW</a:t>
            </a:r>
            <a:r>
              <a:rPr lang="de-DE" dirty="0"/>
              <a:t>‑/AbfG) </a:t>
            </a:r>
            <a:r>
              <a:rPr lang="de-DE" dirty="0" smtClean="0"/>
              <a:t>.</a:t>
            </a:r>
          </a:p>
          <a:p>
            <a:pPr marL="0" indent="0" algn="just">
              <a:buNone/>
            </a:pPr>
            <a:endParaRPr lang="de-DE" dirty="0" smtClean="0"/>
          </a:p>
          <a:p>
            <a:pPr algn="just"/>
            <a:r>
              <a:rPr lang="de-DE" b="1" dirty="0"/>
              <a:t>Dies gilt auch dann, wenn er sich zur Erfüllung seiner </a:t>
            </a:r>
            <a:r>
              <a:rPr lang="de-DE" b="1" dirty="0" smtClean="0"/>
              <a:t>Verwertungs- </a:t>
            </a:r>
            <a:r>
              <a:rPr lang="de-DE" b="1" dirty="0"/>
              <a:t>bzw. Beseitigungspflicht eines Dritten bedient (vgl. § 16 Abs. 1 </a:t>
            </a:r>
            <a:r>
              <a:rPr lang="de-DE" b="1" dirty="0" err="1"/>
              <a:t>KrW</a:t>
            </a:r>
            <a:r>
              <a:rPr lang="de-DE" b="1" dirty="0"/>
              <a:t>‑/AbfG). </a:t>
            </a:r>
          </a:p>
          <a:p>
            <a:pPr algn="just"/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4945-0316-42DA-8AFC-4119BF438B01}" type="datetime1">
              <a:rPr lang="de-DE" smtClean="0"/>
              <a:pPr/>
              <a:t>16.09.2014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80000" y="6478200"/>
            <a:ext cx="5092200" cy="227399"/>
          </a:xfrm>
        </p:spPr>
        <p:txBody>
          <a:bodyPr/>
          <a:lstStyle/>
          <a:p>
            <a:r>
              <a:rPr lang="de-DE" dirty="0" smtClean="0"/>
              <a:t>Nadine Hemker, Filippia Filippiadou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3894300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584684"/>
            <a:ext cx="6120000" cy="864000"/>
          </a:xfrm>
        </p:spPr>
        <p:txBody>
          <a:bodyPr>
            <a:normAutofit/>
          </a:bodyPr>
          <a:lstStyle/>
          <a:p>
            <a:r>
              <a:rPr lang="de-DE" b="1" dirty="0"/>
              <a:t>Wie werden Sonderabfälle entsorgt?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952836"/>
            <a:ext cx="7683000" cy="3933164"/>
          </a:xfrm>
        </p:spPr>
        <p:txBody>
          <a:bodyPr/>
          <a:lstStyle/>
          <a:p>
            <a:pPr marL="0" indent="0" algn="just">
              <a:buNone/>
            </a:pPr>
            <a:r>
              <a:rPr lang="de-DE" dirty="0" smtClean="0"/>
              <a:t>Sonderabfälle </a:t>
            </a:r>
            <a:r>
              <a:rPr lang="de-DE" dirty="0"/>
              <a:t>müssen in speziell ausgerüsteten Anlagen umwelt- und gesundheitsverträglich entsorgt werden. Soweit eine Verwertung nicht möglich ist, sind sie endgültig zu beseitigen.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 smtClean="0"/>
              <a:t>Für die Übernahme der Abfälle und die Entsorgung werden hochschulinterne Formulare verwendet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4945-0316-42DA-8AFC-4119BF438B01}" type="datetime1">
              <a:rPr lang="de-DE" smtClean="0"/>
              <a:pPr/>
              <a:t>16.09.2014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80000" y="6478200"/>
            <a:ext cx="5092200" cy="227399"/>
          </a:xfrm>
        </p:spPr>
        <p:txBody>
          <a:bodyPr/>
          <a:lstStyle/>
          <a:p>
            <a:r>
              <a:rPr lang="de-DE" dirty="0" smtClean="0"/>
              <a:t>Nadine Hemker, Filippia Filippiadou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176972"/>
            <a:ext cx="14001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419872" y="4529522"/>
            <a:ext cx="2124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" dirty="0"/>
              <a:t>Quelle: http://quecksilber.wordpress.com/2007/10/30/sind-festplatten-sonderabfall/</a:t>
            </a:r>
          </a:p>
        </p:txBody>
      </p:sp>
    </p:spTree>
    <p:extLst>
      <p:ext uri="{BB962C8B-B14F-4D97-AF65-F5344CB8AC3E}">
        <p14:creationId xmlns:p14="http://schemas.microsoft.com/office/powerpoint/2010/main" val="331541103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Vorgehensweise bei der Entsorgung der Abfälle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448780"/>
            <a:ext cx="7683000" cy="478853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de-DE" dirty="0"/>
              <a:t>Die Chemikalienentsorgung findet </a:t>
            </a:r>
            <a:r>
              <a:rPr lang="de-DE" dirty="0" smtClean="0"/>
              <a:t>circa 2 mal </a:t>
            </a:r>
            <a:r>
              <a:rPr lang="de-DE" dirty="0"/>
              <a:t>jährlich statt. </a:t>
            </a:r>
            <a:endParaRPr lang="de-DE" dirty="0" smtClean="0"/>
          </a:p>
          <a:p>
            <a:pPr algn="just"/>
            <a:r>
              <a:rPr lang="de-DE" dirty="0" smtClean="0"/>
              <a:t>Sammeln Sie </a:t>
            </a:r>
            <a:r>
              <a:rPr lang="de-DE" dirty="0"/>
              <a:t>die Abfälle </a:t>
            </a:r>
            <a:r>
              <a:rPr lang="de-DE" dirty="0" smtClean="0"/>
              <a:t>nach den Vorgaben (s.u.).</a:t>
            </a:r>
          </a:p>
          <a:p>
            <a:pPr algn="just"/>
            <a:r>
              <a:rPr lang="de-DE" dirty="0" smtClean="0"/>
              <a:t>Füllen Sie den Entsorgungsantrag aus.</a:t>
            </a:r>
          </a:p>
          <a:p>
            <a:pPr algn="just"/>
            <a:r>
              <a:rPr lang="de-DE" dirty="0" smtClean="0"/>
              <a:t>Beschriften Sie den Abfallbehälter (siehe Datei „Etikett Abfall“). </a:t>
            </a:r>
            <a:endParaRPr lang="de-DE" dirty="0"/>
          </a:p>
          <a:p>
            <a:pPr algn="just"/>
            <a:r>
              <a:rPr lang="de-DE" dirty="0" smtClean="0"/>
              <a:t>Wiegen </a:t>
            </a:r>
            <a:r>
              <a:rPr lang="de-DE" dirty="0"/>
              <a:t>Sie die Abfallbehälter und tragen Sie das </a:t>
            </a:r>
            <a:r>
              <a:rPr lang="de-DE" dirty="0" smtClean="0"/>
              <a:t>Nettogewicht </a:t>
            </a:r>
            <a:r>
              <a:rPr lang="de-DE" dirty="0"/>
              <a:t>in kg auf dem Antrag ein. </a:t>
            </a:r>
            <a:endParaRPr lang="de-DE" dirty="0" smtClean="0"/>
          </a:p>
          <a:p>
            <a:pPr algn="just"/>
            <a:r>
              <a:rPr lang="de-DE" dirty="0" smtClean="0"/>
              <a:t>Füllen Sie den Entsorgungsantrag aus (siehe Datei „Entsorgungsantrag“). </a:t>
            </a:r>
          </a:p>
          <a:p>
            <a:pPr algn="just"/>
            <a:r>
              <a:rPr lang="de-DE" dirty="0" smtClean="0"/>
              <a:t>Schicken </a:t>
            </a:r>
            <a:r>
              <a:rPr lang="de-DE" dirty="0"/>
              <a:t>Sie den komplett ausgefüllten Antrag an </a:t>
            </a:r>
            <a:r>
              <a:rPr lang="de-DE" dirty="0" smtClean="0"/>
              <a:t>die Email-Adresse: </a:t>
            </a:r>
            <a:r>
              <a:rPr lang="de-DE" u="sng" dirty="0">
                <a:hlinkClick r:id="rId3"/>
              </a:rPr>
              <a:t>Abfall-Lippstadt@hshl.de</a:t>
            </a:r>
            <a:r>
              <a:rPr lang="de-DE" dirty="0" smtClean="0"/>
              <a:t> </a:t>
            </a:r>
            <a:r>
              <a:rPr lang="de-DE" dirty="0" smtClean="0"/>
              <a:t>und das Original via Hauspost an Frau Filippia Filippiadou.</a:t>
            </a:r>
          </a:p>
          <a:p>
            <a:pPr algn="just"/>
            <a:r>
              <a:rPr lang="de-DE" dirty="0" smtClean="0"/>
              <a:t>Fr. Filippiadou od. Fr. Hemker füllt die </a:t>
            </a:r>
            <a:r>
              <a:rPr lang="de-DE" dirty="0"/>
              <a:t>für die Sonderabfalltransporte erforderlichen Begleitscheine </a:t>
            </a:r>
            <a:r>
              <a:rPr lang="de-DE" dirty="0" smtClean="0"/>
              <a:t>(wenn nötig) aus.</a:t>
            </a:r>
            <a:endParaRPr lang="de-DE" dirty="0"/>
          </a:p>
          <a:p>
            <a:pPr algn="just"/>
            <a:r>
              <a:rPr lang="de-DE" dirty="0" smtClean="0"/>
              <a:t>Die Mitarbeiter weisen auch Beförderer </a:t>
            </a:r>
            <a:r>
              <a:rPr lang="de-DE" dirty="0"/>
              <a:t>und Fahrzeugführer beim Abtransport von Sonderabfällen auf das Gefahrgut </a:t>
            </a:r>
            <a:r>
              <a:rPr lang="de-DE" dirty="0" smtClean="0"/>
              <a:t>hin.</a:t>
            </a:r>
          </a:p>
          <a:p>
            <a:pPr algn="just"/>
            <a:r>
              <a:rPr lang="de-DE" dirty="0" smtClean="0"/>
              <a:t>Die Mitarbeiter sammeln die Begleitscheine bzw. Übernahmescheine.</a:t>
            </a:r>
          </a:p>
          <a:p>
            <a:pPr algn="just"/>
            <a:r>
              <a:rPr lang="de-DE" dirty="0" smtClean="0"/>
              <a:t>Sie </a:t>
            </a:r>
            <a:r>
              <a:rPr lang="de-DE" dirty="0"/>
              <a:t>bekommen einen Termin mitgeteilt, an dem Sie die Abfälle </a:t>
            </a:r>
            <a:r>
              <a:rPr lang="de-DE" dirty="0" smtClean="0"/>
              <a:t>abgeben </a:t>
            </a:r>
            <a:r>
              <a:rPr lang="de-DE" dirty="0"/>
              <a:t>können</a:t>
            </a:r>
            <a:r>
              <a:rPr lang="de-DE" dirty="0" smtClean="0"/>
              <a:t>.</a:t>
            </a:r>
          </a:p>
          <a:p>
            <a:pPr marL="0" indent="0" algn="just">
              <a:buNone/>
            </a:pPr>
            <a:r>
              <a:rPr lang="de-DE" dirty="0" smtClean="0"/>
              <a:t> </a:t>
            </a:r>
            <a:r>
              <a:rPr lang="de-DE" dirty="0"/>
              <a:t/>
            </a:r>
            <a:br>
              <a:rPr lang="de-DE" dirty="0"/>
            </a:br>
            <a:r>
              <a:rPr lang="de-DE" b="1" dirty="0"/>
              <a:t>Spontan vorbeigebrachte Abfälle werden nicht angenommen!</a:t>
            </a:r>
            <a:r>
              <a:rPr lang="de-DE" dirty="0"/>
              <a:t> </a:t>
            </a:r>
          </a:p>
          <a:p>
            <a:pPr algn="just"/>
            <a:endParaRPr lang="de-DE" dirty="0"/>
          </a:p>
          <a:p>
            <a:pPr marL="0" indent="0" algn="just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4945-0316-42DA-8AFC-4119BF438B01}" type="datetime1">
              <a:rPr lang="de-DE" smtClean="0"/>
              <a:pPr/>
              <a:t>16.09.2014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80000" y="6478200"/>
            <a:ext cx="5092200" cy="227399"/>
          </a:xfrm>
        </p:spPr>
        <p:txBody>
          <a:bodyPr/>
          <a:lstStyle/>
          <a:p>
            <a:r>
              <a:rPr lang="de-DE" dirty="0" smtClean="0"/>
              <a:t>Nadine Hemker, Filippia Filippiadou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0568716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274638"/>
            <a:ext cx="6588344" cy="864000"/>
          </a:xfrm>
        </p:spPr>
        <p:txBody>
          <a:bodyPr/>
          <a:lstStyle/>
          <a:p>
            <a:r>
              <a:rPr lang="de-DE" b="1" dirty="0"/>
              <a:t>Abfälle, die ins Abwasser gegeben werden dürfen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376772"/>
            <a:ext cx="7683000" cy="496855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de-DE" dirty="0"/>
              <a:t>Bestimmte Stoffe dürfen </a:t>
            </a:r>
            <a:r>
              <a:rPr lang="de-DE" dirty="0" smtClean="0"/>
              <a:t>in kleinen Mengen und geringen Konzentrationen über </a:t>
            </a:r>
            <a:r>
              <a:rPr lang="de-DE" dirty="0"/>
              <a:t>die </a:t>
            </a:r>
            <a:r>
              <a:rPr lang="de-DE" dirty="0" smtClean="0"/>
              <a:t>Neutralisationsanlage </a:t>
            </a:r>
            <a:r>
              <a:rPr lang="de-DE" dirty="0"/>
              <a:t>in den </a:t>
            </a:r>
            <a:r>
              <a:rPr lang="de-DE" dirty="0" smtClean="0"/>
              <a:t>Gebäude L4 (nur die chemischen Labore!) beseitigt </a:t>
            </a:r>
            <a:r>
              <a:rPr lang="de-DE" dirty="0"/>
              <a:t>werden. Zu den Stoffen </a:t>
            </a:r>
            <a:r>
              <a:rPr lang="de-DE" dirty="0" smtClean="0"/>
              <a:t>zählen u.a.: 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Salzsäure </a:t>
            </a:r>
            <a:endParaRPr lang="de-DE" dirty="0"/>
          </a:p>
          <a:p>
            <a:r>
              <a:rPr lang="de-DE" dirty="0" smtClean="0"/>
              <a:t>Phosphorsäure </a:t>
            </a:r>
            <a:endParaRPr lang="de-DE" dirty="0"/>
          </a:p>
          <a:p>
            <a:r>
              <a:rPr lang="de-DE" dirty="0" smtClean="0"/>
              <a:t>Essigsäure </a:t>
            </a:r>
            <a:endParaRPr lang="de-DE" dirty="0"/>
          </a:p>
          <a:p>
            <a:r>
              <a:rPr lang="de-DE" dirty="0" smtClean="0"/>
              <a:t>Natriumhydroxid/Natronlauge </a:t>
            </a:r>
            <a:endParaRPr lang="de-DE" dirty="0"/>
          </a:p>
          <a:p>
            <a:r>
              <a:rPr lang="de-DE" dirty="0"/>
              <a:t>Kaliumhydroxid/Kalilauge </a:t>
            </a:r>
          </a:p>
          <a:p>
            <a:r>
              <a:rPr lang="de-DE" dirty="0" smtClean="0"/>
              <a:t>Schwefelsäure</a:t>
            </a:r>
            <a:endParaRPr lang="de-DE" dirty="0"/>
          </a:p>
          <a:p>
            <a:r>
              <a:rPr lang="de-DE" dirty="0" smtClean="0"/>
              <a:t>Salpetersäure</a:t>
            </a:r>
            <a:endParaRPr lang="de-DE" dirty="0"/>
          </a:p>
          <a:p>
            <a:r>
              <a:rPr lang="de-DE" dirty="0" smtClean="0"/>
              <a:t>Ammoniak</a:t>
            </a:r>
          </a:p>
          <a:p>
            <a:r>
              <a:rPr lang="de-DE" dirty="0" smtClean="0"/>
              <a:t>Natriumsulfat </a:t>
            </a:r>
            <a:endParaRPr lang="de-DE" dirty="0"/>
          </a:p>
          <a:p>
            <a:r>
              <a:rPr lang="de-DE" dirty="0" smtClean="0"/>
              <a:t>Magnesiumchlorid  </a:t>
            </a:r>
            <a:endParaRPr lang="de-DE" dirty="0"/>
          </a:p>
          <a:p>
            <a:r>
              <a:rPr lang="de-DE" dirty="0"/>
              <a:t>Magnesiumsulfat </a:t>
            </a:r>
          </a:p>
          <a:p>
            <a:r>
              <a:rPr lang="de-DE" dirty="0" smtClean="0"/>
              <a:t>Calciumchlorid </a:t>
            </a:r>
            <a:endParaRPr lang="de-DE" dirty="0"/>
          </a:p>
          <a:p>
            <a:r>
              <a:rPr lang="de-DE" dirty="0"/>
              <a:t>Natriumcarbonat </a:t>
            </a:r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 algn="just">
              <a:buNone/>
            </a:pPr>
            <a:r>
              <a:rPr lang="de-DE" dirty="0"/>
              <a:t>Chemikalien, die nicht wassergefährdend </a:t>
            </a:r>
            <a:r>
              <a:rPr lang="de-DE" dirty="0" smtClean="0"/>
              <a:t>sind, sowie </a:t>
            </a:r>
            <a:r>
              <a:rPr lang="de-DE" dirty="0"/>
              <a:t>Stoffe, </a:t>
            </a:r>
            <a:r>
              <a:rPr lang="de-DE" dirty="0" smtClean="0"/>
              <a:t>die </a:t>
            </a:r>
            <a:r>
              <a:rPr lang="de-DE" dirty="0"/>
              <a:t>in Nahrungsmitteln vorkommen (Zucker, Aminosäuren etc.), werden </a:t>
            </a:r>
            <a:r>
              <a:rPr lang="de-DE" dirty="0" smtClean="0"/>
              <a:t>als </a:t>
            </a:r>
            <a:r>
              <a:rPr lang="de-DE" dirty="0"/>
              <a:t>wässrige Lösungen dem Abwasser beigegeben</a:t>
            </a:r>
            <a:r>
              <a:rPr lang="de-DE" dirty="0" smtClean="0"/>
              <a:t>.</a:t>
            </a:r>
          </a:p>
          <a:p>
            <a:pPr marL="0" indent="0" algn="just">
              <a:buNone/>
            </a:pPr>
            <a:endParaRPr lang="de-DE" b="1" dirty="0" smtClean="0"/>
          </a:p>
          <a:p>
            <a:pPr marL="0" indent="0" algn="just">
              <a:buNone/>
            </a:pPr>
            <a:r>
              <a:rPr lang="de-DE" sz="2400" b="1" dirty="0" smtClean="0"/>
              <a:t>Bei Unklarheiten melden Sie sich bitte bei Fr. Filippiadou / Fr. Hemker.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4945-0316-42DA-8AFC-4119BF438B01}" type="datetime1">
              <a:rPr lang="de-DE" smtClean="0"/>
              <a:pPr/>
              <a:t>16.09.2014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Nadine Hemker, Filippia Filippiadou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2939873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3588" y="476672"/>
            <a:ext cx="6804368" cy="864000"/>
          </a:xfrm>
        </p:spPr>
        <p:txBody>
          <a:bodyPr/>
          <a:lstStyle/>
          <a:p>
            <a:r>
              <a:rPr lang="de-DE" b="1" dirty="0" smtClean="0"/>
              <a:t>Umgang mit Abfällen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de-DE" sz="1800" dirty="0" smtClean="0"/>
              <a:t>Die </a:t>
            </a:r>
            <a:r>
              <a:rPr lang="de-DE" sz="1800" dirty="0"/>
              <a:t>einzelnen Abfallarten sind getrennt </a:t>
            </a:r>
            <a:r>
              <a:rPr lang="de-DE" sz="1800" dirty="0" smtClean="0"/>
              <a:t>zu </a:t>
            </a:r>
            <a:r>
              <a:rPr lang="de-DE" sz="1800" dirty="0"/>
              <a:t>sammeln, so dass gefährliche </a:t>
            </a:r>
            <a:r>
              <a:rPr lang="de-DE" sz="1800" dirty="0" smtClean="0"/>
              <a:t>Reaktionen </a:t>
            </a:r>
            <a:r>
              <a:rPr lang="de-DE" sz="1800" dirty="0"/>
              <a:t>ausgeschlossen sind. </a:t>
            </a:r>
            <a:endParaRPr lang="de-DE" sz="1800" dirty="0" smtClean="0"/>
          </a:p>
          <a:p>
            <a:pPr algn="just"/>
            <a:endParaRPr lang="de-DE" sz="1800" dirty="0" smtClean="0"/>
          </a:p>
          <a:p>
            <a:pPr algn="just"/>
            <a:r>
              <a:rPr lang="de-DE" sz="1800" dirty="0"/>
              <a:t>Bei der Bereithaltung </a:t>
            </a:r>
            <a:r>
              <a:rPr lang="de-DE" sz="1800" dirty="0" smtClean="0"/>
              <a:t>und </a:t>
            </a:r>
            <a:r>
              <a:rPr lang="de-DE" sz="1800" dirty="0"/>
              <a:t>der </a:t>
            </a:r>
            <a:r>
              <a:rPr lang="de-DE" sz="1800" dirty="0" err="1"/>
              <a:t>Befüllung</a:t>
            </a:r>
            <a:r>
              <a:rPr lang="de-DE" sz="1800" dirty="0"/>
              <a:t> </a:t>
            </a:r>
            <a:r>
              <a:rPr lang="de-DE" sz="1800" dirty="0" smtClean="0"/>
              <a:t>der Sammelbehälter </a:t>
            </a:r>
            <a:r>
              <a:rPr lang="de-DE" sz="1800" dirty="0"/>
              <a:t>ist </a:t>
            </a:r>
            <a:r>
              <a:rPr lang="de-DE" sz="1800" dirty="0" smtClean="0"/>
              <a:t>sicherzustellen</a:t>
            </a:r>
            <a:r>
              <a:rPr lang="de-DE" sz="1800" dirty="0"/>
              <a:t>, dass keine </a:t>
            </a:r>
            <a:r>
              <a:rPr lang="de-DE" sz="1800" dirty="0" smtClean="0"/>
              <a:t>gefährlichen </a:t>
            </a:r>
            <a:r>
              <a:rPr lang="de-DE" sz="1800" dirty="0"/>
              <a:t>Gase oder Dämpfe in gefährlicher Konzentration </a:t>
            </a:r>
            <a:r>
              <a:rPr lang="de-DE" sz="1800" dirty="0" smtClean="0"/>
              <a:t>oder </a:t>
            </a:r>
            <a:r>
              <a:rPr lang="de-DE" sz="1800" dirty="0"/>
              <a:t>Menge in die Laborluft gelangen können. </a:t>
            </a:r>
          </a:p>
          <a:p>
            <a:pPr algn="just"/>
            <a:endParaRPr lang="de-DE" sz="1800" dirty="0" smtClean="0"/>
          </a:p>
          <a:p>
            <a:pPr algn="just"/>
            <a:r>
              <a:rPr lang="de-DE" sz="1800" dirty="0"/>
              <a:t>Die Lösungen sind vor der Entsorgung möglichst zu konzentrieren</a:t>
            </a:r>
            <a:r>
              <a:rPr lang="de-DE" sz="1800" dirty="0" smtClean="0"/>
              <a:t>.</a:t>
            </a:r>
            <a:endParaRPr lang="de-DE" sz="1800" dirty="0"/>
          </a:p>
          <a:p>
            <a:pPr marL="0" indent="0" algn="just">
              <a:buNone/>
            </a:pPr>
            <a:endParaRPr lang="de-DE" sz="1800" dirty="0" smtClean="0"/>
          </a:p>
          <a:p>
            <a:pPr algn="just"/>
            <a:r>
              <a:rPr lang="de-DE" sz="1800" dirty="0" smtClean="0"/>
              <a:t>Bei </a:t>
            </a:r>
            <a:r>
              <a:rPr lang="de-DE" sz="1800" dirty="0"/>
              <a:t>der Sammlung im Labor ist zu beachten, </a:t>
            </a:r>
            <a:r>
              <a:rPr lang="de-DE" sz="1800" dirty="0" smtClean="0"/>
              <a:t>dass </a:t>
            </a:r>
            <a:r>
              <a:rPr lang="de-DE" sz="1800" dirty="0"/>
              <a:t>brennbare </a:t>
            </a:r>
            <a:r>
              <a:rPr lang="de-DE" sz="1800" dirty="0" smtClean="0"/>
              <a:t> Lösungsmittel </a:t>
            </a:r>
            <a:r>
              <a:rPr lang="de-DE" sz="1800" dirty="0"/>
              <a:t>nur bis zu einem Nennvolumen von 10 l in </a:t>
            </a:r>
            <a:r>
              <a:rPr lang="de-DE" sz="1800" dirty="0" smtClean="0"/>
              <a:t>bruchsicheren </a:t>
            </a:r>
            <a:r>
              <a:rPr lang="de-DE" sz="1800" dirty="0"/>
              <a:t>Behältnissen an geschützten Stellen aufbewahrt werden </a:t>
            </a:r>
            <a:r>
              <a:rPr lang="de-DE" sz="1800" dirty="0" smtClean="0"/>
              <a:t>dürfen.</a:t>
            </a:r>
          </a:p>
          <a:p>
            <a:pPr marL="0" indent="0" algn="just">
              <a:buNone/>
            </a:pPr>
            <a:endParaRPr lang="de-DE" dirty="0" smtClean="0"/>
          </a:p>
          <a:p>
            <a:pPr marL="0" indent="0" algn="just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4945-0316-42DA-8AFC-4119BF438B01}" type="datetime1">
              <a:rPr lang="de-DE" smtClean="0"/>
              <a:pPr/>
              <a:t>16.09.2014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80000" y="6478200"/>
            <a:ext cx="5092200" cy="227399"/>
          </a:xfrm>
        </p:spPr>
        <p:txBody>
          <a:bodyPr/>
          <a:lstStyle/>
          <a:p>
            <a:r>
              <a:rPr lang="de-DE" dirty="0" smtClean="0"/>
              <a:t>Nadine Hemker, Filippia Filippiadou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2693731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404664"/>
            <a:ext cx="7683000" cy="7056784"/>
          </a:xfrm>
        </p:spPr>
        <p:txBody>
          <a:bodyPr>
            <a:normAutofit/>
          </a:bodyPr>
          <a:lstStyle/>
          <a:p>
            <a:pPr algn="just"/>
            <a:endParaRPr lang="de-DE" dirty="0"/>
          </a:p>
          <a:p>
            <a:pPr marL="0" indent="0" algn="just">
              <a:buNone/>
            </a:pPr>
            <a:r>
              <a:rPr lang="de-DE" b="1" dirty="0"/>
              <a:t>Feste </a:t>
            </a:r>
            <a:r>
              <a:rPr lang="de-DE" b="1" dirty="0" smtClean="0"/>
              <a:t>Abfälle</a:t>
            </a:r>
          </a:p>
          <a:p>
            <a:pPr marL="0" indent="0" algn="just">
              <a:buNone/>
            </a:pPr>
            <a:endParaRPr lang="de-DE" dirty="0" smtClean="0"/>
          </a:p>
          <a:p>
            <a:pPr algn="just"/>
            <a:r>
              <a:rPr lang="de-DE" sz="1700" dirty="0" smtClean="0"/>
              <a:t>Filter, Kieselgel, Aluminiumoxid, Aktivkohle, Festphasenmaterial oder Aufsaugmassen, die mit festen oder schwerflüchtigen toxischen Verbindungen kontaminiert </a:t>
            </a:r>
            <a:r>
              <a:rPr lang="de-DE" sz="1700" dirty="0"/>
              <a:t>sind, werden </a:t>
            </a:r>
            <a:r>
              <a:rPr lang="de-DE" sz="1700" dirty="0" smtClean="0"/>
              <a:t>als </a:t>
            </a:r>
            <a:r>
              <a:rPr lang="de-DE" sz="1700" dirty="0"/>
              <a:t>Feststoffe </a:t>
            </a:r>
            <a:r>
              <a:rPr lang="de-DE" sz="1700" dirty="0" smtClean="0"/>
              <a:t>entsorgt</a:t>
            </a:r>
            <a:r>
              <a:rPr lang="de-DE" sz="1700" dirty="0"/>
              <a:t> </a:t>
            </a:r>
            <a:r>
              <a:rPr lang="de-DE" sz="1700" dirty="0" smtClean="0"/>
              <a:t>und </a:t>
            </a:r>
            <a:r>
              <a:rPr lang="de-DE" sz="1700" dirty="0"/>
              <a:t>in </a:t>
            </a:r>
            <a:r>
              <a:rPr lang="de-DE" sz="1700" dirty="0" smtClean="0"/>
              <a:t>vorgesehenen </a:t>
            </a:r>
            <a:r>
              <a:rPr lang="de-DE" sz="1700" dirty="0"/>
              <a:t>Behälter </a:t>
            </a:r>
            <a:r>
              <a:rPr lang="de-DE" sz="1700" dirty="0" smtClean="0"/>
              <a:t>gesammelt.</a:t>
            </a:r>
          </a:p>
          <a:p>
            <a:pPr marL="0" indent="0" algn="just">
              <a:buNone/>
            </a:pPr>
            <a:endParaRPr lang="de-DE" sz="1700" dirty="0" smtClean="0"/>
          </a:p>
          <a:p>
            <a:pPr algn="just"/>
            <a:r>
              <a:rPr lang="de-DE" sz="1700" dirty="0" smtClean="0"/>
              <a:t>Kunststoff- und Metallgefäße sind in völlig entleertem Zustand, frei von Chemikalienrückständen, trocken und offen dem Hausmüll beizufügen. </a:t>
            </a:r>
          </a:p>
          <a:p>
            <a:pPr marL="0" indent="0" algn="just">
              <a:buNone/>
            </a:pPr>
            <a:endParaRPr lang="de-DE" sz="1700" dirty="0" smtClean="0"/>
          </a:p>
          <a:p>
            <a:pPr algn="just"/>
            <a:r>
              <a:rPr lang="de-DE" sz="1700" dirty="0" smtClean="0"/>
              <a:t>Alte Chemikalienreste werden in Originalverpackung und mit einer dem aktuellen Stand der Gefahrstoffverordnung versehenen Etikett abgegeben. </a:t>
            </a:r>
          </a:p>
          <a:p>
            <a:pPr marL="0" indent="0" algn="just">
              <a:buNone/>
            </a:pPr>
            <a:endParaRPr lang="de-DE" dirty="0" smtClean="0"/>
          </a:p>
          <a:p>
            <a:pPr marL="0" indent="0" algn="just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4945-0316-42DA-8AFC-4119BF438B01}" type="datetime1">
              <a:rPr lang="de-DE" smtClean="0"/>
              <a:pPr/>
              <a:t>16.09.2014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80000" y="6478200"/>
            <a:ext cx="5092200" cy="227399"/>
          </a:xfrm>
        </p:spPr>
        <p:txBody>
          <a:bodyPr/>
          <a:lstStyle/>
          <a:p>
            <a:r>
              <a:rPr lang="de-DE" dirty="0" smtClean="0"/>
              <a:t>Nadine Hemker, Filippia Filippiadou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5236110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4716" y="1484784"/>
            <a:ext cx="7683000" cy="3726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de-DE" dirty="0"/>
          </a:p>
          <a:p>
            <a:pPr algn="just"/>
            <a:r>
              <a:rPr lang="de-DE" sz="1700" dirty="0"/>
              <a:t>Defekte Glasgeräte und Glasbruch werden gereinigt in den speziellen Glasabfall gegeben</a:t>
            </a:r>
            <a:r>
              <a:rPr lang="de-DE" sz="1700" dirty="0" smtClean="0"/>
              <a:t>. </a:t>
            </a:r>
            <a:r>
              <a:rPr lang="de-DE" sz="1700" dirty="0" err="1" smtClean="0"/>
              <a:t>Glasmüll</a:t>
            </a:r>
            <a:r>
              <a:rPr lang="de-DE" sz="1700" dirty="0" smtClean="0"/>
              <a:t> wird über den Hausmüll entsorgt.</a:t>
            </a:r>
            <a:endParaRPr lang="de-DE" sz="1700" dirty="0"/>
          </a:p>
          <a:p>
            <a:pPr algn="just"/>
            <a:endParaRPr lang="de-DE" sz="1700" dirty="0"/>
          </a:p>
          <a:p>
            <a:pPr algn="just"/>
            <a:r>
              <a:rPr lang="de-DE" sz="1800" dirty="0" smtClean="0"/>
              <a:t>Zur </a:t>
            </a:r>
            <a:r>
              <a:rPr lang="de-DE" sz="1800" dirty="0"/>
              <a:t>Zeit können die Batterien noch </a:t>
            </a:r>
            <a:r>
              <a:rPr lang="de-DE" sz="1800" dirty="0" smtClean="0"/>
              <a:t>zusammen </a:t>
            </a:r>
            <a:r>
              <a:rPr lang="de-DE" sz="1800" dirty="0"/>
              <a:t>in die vorgesehenen Behälter an der Hochschule </a:t>
            </a:r>
            <a:r>
              <a:rPr lang="de-DE" sz="1800" dirty="0" smtClean="0"/>
              <a:t>verpackt werden</a:t>
            </a:r>
            <a:r>
              <a:rPr lang="de-DE" sz="1800" dirty="0"/>
              <a:t>. </a:t>
            </a:r>
            <a:r>
              <a:rPr lang="de-DE" sz="1800" dirty="0" smtClean="0"/>
              <a:t>Voraussetzung </a:t>
            </a:r>
            <a:r>
              <a:rPr lang="de-DE" sz="1800" dirty="0"/>
              <a:t>ist, das die Lithiumzellen an den Polen abgeklebt </a:t>
            </a:r>
            <a:r>
              <a:rPr lang="de-DE" sz="1800" dirty="0" smtClean="0"/>
              <a:t>werden. Defekte </a:t>
            </a:r>
            <a:r>
              <a:rPr lang="de-DE" sz="1800" dirty="0"/>
              <a:t>Lithiumzellen (Gehäuse ist aufgebrochen) müssen separat verpackt </a:t>
            </a:r>
            <a:r>
              <a:rPr lang="de-DE" sz="1800" dirty="0" smtClean="0"/>
              <a:t>werden. Dies </a:t>
            </a:r>
            <a:r>
              <a:rPr lang="de-DE" sz="1800" dirty="0"/>
              <a:t>ist in der Sondervorschrift 636 ausgeführt (siehe </a:t>
            </a:r>
            <a:r>
              <a:rPr lang="de-DE" sz="1800"/>
              <a:t>Anhang</a:t>
            </a:r>
            <a:r>
              <a:rPr lang="de-DE" sz="1800" smtClean="0"/>
              <a:t>).</a:t>
            </a:r>
            <a:endParaRPr lang="de-DE" sz="1800" dirty="0"/>
          </a:p>
          <a:p>
            <a:pPr marL="0" indent="0" algn="just">
              <a:buNone/>
            </a:pPr>
            <a:r>
              <a:rPr lang="de-DE" sz="1800" dirty="0"/>
              <a:t> 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4945-0316-42DA-8AFC-4119BF438B01}" type="datetime1">
              <a:rPr lang="de-DE" smtClean="0"/>
              <a:pPr/>
              <a:t>16.09.2014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80000" y="6478200"/>
            <a:ext cx="5092200" cy="227399"/>
          </a:xfrm>
        </p:spPr>
        <p:txBody>
          <a:bodyPr/>
          <a:lstStyle/>
          <a:p>
            <a:r>
              <a:rPr lang="de-DE" dirty="0" smtClean="0"/>
              <a:t>Nadine Hemker, Filippia Filippiadou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999655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ppt_10_08_2009_nichtanimie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1006</Words>
  <Application>Microsoft Office PowerPoint</Application>
  <PresentationFormat>Bildschirmpräsentation (4:3)</PresentationFormat>
  <Paragraphs>155</Paragraphs>
  <Slides>13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ppt_10_08_2009_nichtanimiert</vt:lpstr>
      <vt:lpstr>PowerPoint-Präsentation</vt:lpstr>
      <vt:lpstr>Was sind Sonderabfälle?</vt:lpstr>
      <vt:lpstr>Verantwortlich bei der Beauftragung von Dritten</vt:lpstr>
      <vt:lpstr>Wie werden Sonderabfälle entsorgt?</vt:lpstr>
      <vt:lpstr>Vorgehensweise bei der Entsorgung der Abfälle</vt:lpstr>
      <vt:lpstr>Abfälle, die ins Abwasser gegeben werden dürfen</vt:lpstr>
      <vt:lpstr>Umgang mit Abfällen</vt:lpstr>
      <vt:lpstr>PowerPoint-Präsentation</vt:lpstr>
      <vt:lpstr> </vt:lpstr>
      <vt:lpstr>Behälter</vt:lpstr>
      <vt:lpstr>Kennzeichnung</vt:lpstr>
      <vt:lpstr>Unterweisung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Prof. Dr. P. Kersten</dc:creator>
  <cp:lastModifiedBy>Filippiadou, Filippia</cp:lastModifiedBy>
  <cp:revision>2089</cp:revision>
  <cp:lastPrinted>2013-05-14T13:24:23Z</cp:lastPrinted>
  <dcterms:created xsi:type="dcterms:W3CDTF">2009-08-13T12:01:55Z</dcterms:created>
  <dcterms:modified xsi:type="dcterms:W3CDTF">2014-09-16T12:52:31Z</dcterms:modified>
</cp:coreProperties>
</file>